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slideLayouts/slideLayout5.xml" ContentType="application/vnd.openxmlformats-officedocument.presentationml.slideLayout+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809" r:id="rId1"/>
  </p:sldMasterIdLst>
  <p:sldIdLst>
    <p:sldId id="256" r:id="rId2"/>
    <p:sldId id="337" r:id="rId3"/>
    <p:sldId id="324" r:id="rId4"/>
    <p:sldId id="317" r:id="rId5"/>
    <p:sldId id="318" r:id="rId6"/>
    <p:sldId id="322" r:id="rId7"/>
    <p:sldId id="344" r:id="rId8"/>
    <p:sldId id="345" r:id="rId9"/>
    <p:sldId id="346" r:id="rId10"/>
    <p:sldId id="347" r:id="rId11"/>
    <p:sldId id="320" r:id="rId12"/>
    <p:sldId id="316" r:id="rId13"/>
    <p:sldId id="329" r:id="rId14"/>
    <p:sldId id="321" r:id="rId15"/>
    <p:sldId id="325" r:id="rId16"/>
    <p:sldId id="339" r:id="rId17"/>
    <p:sldId id="338" r:id="rId18"/>
    <p:sldId id="259" r:id="rId19"/>
    <p:sldId id="292" r:id="rId20"/>
    <p:sldId id="293" r:id="rId21"/>
    <p:sldId id="294" r:id="rId22"/>
    <p:sldId id="295" r:id="rId23"/>
    <p:sldId id="296" r:id="rId24"/>
    <p:sldId id="341" r:id="rId25"/>
    <p:sldId id="319" r:id="rId26"/>
    <p:sldId id="260" r:id="rId27"/>
    <p:sldId id="267" r:id="rId28"/>
    <p:sldId id="273" r:id="rId29"/>
    <p:sldId id="270" r:id="rId30"/>
    <p:sldId id="336" r:id="rId31"/>
    <p:sldId id="331" r:id="rId32"/>
    <p:sldId id="332" r:id="rId33"/>
    <p:sldId id="333" r:id="rId34"/>
    <p:sldId id="330" r:id="rId35"/>
    <p:sldId id="334" r:id="rId36"/>
    <p:sldId id="348" r:id="rId37"/>
    <p:sldId id="343" r:id="rId38"/>
    <p:sldId id="349" r:id="rId39"/>
    <p:sldId id="350" r:id="rId40"/>
    <p:sldId id="351" r:id="rId41"/>
    <p:sldId id="352" r:id="rId42"/>
    <p:sldId id="353" r:id="rId43"/>
    <p:sldId id="354" r:id="rId44"/>
    <p:sldId id="355"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09" d="100"/>
          <a:sy n="109" d="100"/>
        </p:scale>
        <p:origin x="-104"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E10E542C-FC95-2945-955C-AC257ECD742B}" type="datetimeFigureOut">
              <a:rPr lang="en-US" smtClean="0"/>
              <a:pPr/>
              <a:t>3/29/14</a:t>
            </a:fld>
            <a:endParaRPr lang="en-US"/>
          </a:p>
        </p:txBody>
      </p:sp>
      <p:sp>
        <p:nvSpPr>
          <p:cNvPr id="16" name="Slide Number Placeholder 15"/>
          <p:cNvSpPr>
            <a:spLocks noGrp="1"/>
          </p:cNvSpPr>
          <p:nvPr>
            <p:ph type="sldNum" sz="quarter" idx="11"/>
          </p:nvPr>
        </p:nvSpPr>
        <p:spPr/>
        <p:txBody>
          <a:bodyPr/>
          <a:lstStyle/>
          <a:p>
            <a:fld id="{011863B9-7C65-D14C-B6D7-3007BD4579CC}"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10E542C-FC95-2945-955C-AC257ECD742B}" type="datetimeFigureOut">
              <a:rPr lang="en-US" smtClean="0"/>
              <a:pPr/>
              <a:t>3/29/14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5B9CA-78E3-824B-90C3-AAD8BB13213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10E542C-FC95-2945-955C-AC257ECD742B}" type="datetimeFigureOut">
              <a:rPr lang="en-US" smtClean="0"/>
              <a:pPr/>
              <a:t>3/29/14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5B9CA-78E3-824B-90C3-AAD8BB13213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E10E542C-FC95-2945-955C-AC257ECD742B}" type="datetimeFigureOut">
              <a:rPr lang="en-US" smtClean="0"/>
              <a:pPr/>
              <a:t>3/29/14</a:t>
            </a:fld>
            <a:endParaRPr lang="en-US"/>
          </a:p>
        </p:txBody>
      </p:sp>
      <p:sp>
        <p:nvSpPr>
          <p:cNvPr id="15" name="Slide Number Placeholder 14"/>
          <p:cNvSpPr>
            <a:spLocks noGrp="1"/>
          </p:cNvSpPr>
          <p:nvPr>
            <p:ph type="sldNum" sz="quarter" idx="15"/>
          </p:nvPr>
        </p:nvSpPr>
        <p:spPr/>
        <p:txBody>
          <a:bodyPr/>
          <a:lstStyle>
            <a:lvl1pPr algn="ctr">
              <a:defRPr/>
            </a:lvl1pPr>
          </a:lstStyle>
          <a:p>
            <a:fld id="{70D5B9CA-78E3-824B-90C3-AAD8BB132132}"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A6DB27C-A513-4C42-B94B-53B99CD8A008}" type="datetime1">
              <a:rPr lang="en-US" smtClean="0"/>
              <a:pPr/>
              <a:t>3/29/14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eaLnBrk="1" latinLnBrk="0" hangingPunct="1"/>
            <a:fld id="{F0C94032-CD4C-4C25-B0C2-CEC720522D92}" type="slidenum">
              <a:rPr kumimoji="0" lang="en-US" smtClean="0"/>
              <a:pPr algn="ctr" eaLnBrk="1" latinLnBrk="0" hangingPunct="1"/>
              <a:t>‹#›</a:t>
            </a:fld>
            <a:endParaRPr kumimoji="0" lang="en-US" sz="2400" dirty="0">
              <a:solidFill>
                <a:srgbClr val="FFFFFF"/>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10E542C-FC95-2945-955C-AC257ECD742B}" type="datetimeFigureOut">
              <a:rPr lang="en-US" smtClean="0"/>
              <a:pPr/>
              <a:t>3/29/14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D5B9CA-78E3-824B-90C3-AAD8BB132132}"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0D5B9CA-78E3-824B-90C3-AAD8BB132132}"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E10E542C-FC95-2945-955C-AC257ECD742B}" type="datetimeFigureOut">
              <a:rPr lang="en-US" smtClean="0"/>
              <a:pPr/>
              <a:t>3/29/14</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0E542C-FC95-2945-955C-AC257ECD742B}" type="datetimeFigureOut">
              <a:rPr lang="en-US" smtClean="0"/>
              <a:pPr/>
              <a:t>3/29/14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5B9CA-78E3-824B-90C3-AAD8BB132132}"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0E542C-FC95-2945-955C-AC257ECD742B}" type="datetimeFigureOut">
              <a:rPr lang="en-US" smtClean="0"/>
              <a:pPr/>
              <a:t>3/29/14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D5B9CA-78E3-824B-90C3-AAD8BB13213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E10E542C-FC95-2945-955C-AC257ECD742B}" type="datetimeFigureOut">
              <a:rPr lang="en-US" smtClean="0"/>
              <a:pPr/>
              <a:t>3/29/14</a:t>
            </a:fld>
            <a:endParaRPr lang="en-US"/>
          </a:p>
        </p:txBody>
      </p:sp>
      <p:sp>
        <p:nvSpPr>
          <p:cNvPr id="9" name="Slide Number Placeholder 8"/>
          <p:cNvSpPr>
            <a:spLocks noGrp="1"/>
          </p:cNvSpPr>
          <p:nvPr>
            <p:ph type="sldNum" sz="quarter" idx="15"/>
          </p:nvPr>
        </p:nvSpPr>
        <p:spPr/>
        <p:txBody>
          <a:bodyPr/>
          <a:lstStyle/>
          <a:p>
            <a:fld id="{70D5B9CA-78E3-824B-90C3-AAD8BB132132}"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E10E542C-FC95-2945-955C-AC257ECD742B}" type="datetimeFigureOut">
              <a:rPr lang="en-US" smtClean="0"/>
              <a:pPr/>
              <a:t>3/29/14</a:t>
            </a:fld>
            <a:endParaRPr lang="en-US"/>
          </a:p>
        </p:txBody>
      </p:sp>
      <p:sp>
        <p:nvSpPr>
          <p:cNvPr id="9" name="Slide Number Placeholder 8"/>
          <p:cNvSpPr>
            <a:spLocks noGrp="1"/>
          </p:cNvSpPr>
          <p:nvPr>
            <p:ph type="sldNum" sz="quarter" idx="11"/>
          </p:nvPr>
        </p:nvSpPr>
        <p:spPr/>
        <p:txBody>
          <a:bodyPr/>
          <a:lstStyle/>
          <a:p>
            <a:fld id="{70D5B9CA-78E3-824B-90C3-AAD8BB132132}"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1"/>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E10E542C-FC95-2945-955C-AC257ECD742B}" type="datetimeFigureOut">
              <a:rPr lang="en-US" smtClean="0"/>
              <a:pPr/>
              <a:t>3/29/14</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0D5B9CA-78E3-824B-90C3-AAD8BB132132}"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 Id="rId3"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5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 Id="rId3" Type="http://schemas.openxmlformats.org/officeDocument/2006/relationships/image" Target="../media/image6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 Id="rId3"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 Id="rId3"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      Week One</a:t>
            </a:r>
            <a:endParaRPr lang="en-US" dirty="0"/>
          </a:p>
        </p:txBody>
      </p:sp>
      <p:sp>
        <p:nvSpPr>
          <p:cNvPr id="2" name="Title 1"/>
          <p:cNvSpPr>
            <a:spLocks noGrp="1"/>
          </p:cNvSpPr>
          <p:nvPr>
            <p:ph type="ctrTitle"/>
          </p:nvPr>
        </p:nvSpPr>
        <p:spPr/>
        <p:txBody>
          <a:bodyPr/>
          <a:lstStyle/>
          <a:p>
            <a:r>
              <a:rPr lang="en-US" dirty="0" smtClean="0"/>
              <a:t>Military Culture</a:t>
            </a:r>
            <a:endParaRPr lang="en-US" dirty="0"/>
          </a:p>
        </p:txBody>
      </p:sp>
      <p:pic>
        <p:nvPicPr>
          <p:cNvPr id="4" name="Picture 3" descr="428px-US_Navy_090701-N-8395K-001_A_plebe_receives_his_first_Navy_haircut_during_Induction_Day_at_the_U.S._Naval_Academy.jpg"/>
          <p:cNvPicPr>
            <a:picLocks noChangeAspect="1"/>
          </p:cNvPicPr>
          <p:nvPr/>
        </p:nvPicPr>
        <p:blipFill>
          <a:blip r:embed="rId2"/>
          <a:stretch>
            <a:fillRect/>
          </a:stretch>
        </p:blipFill>
        <p:spPr>
          <a:xfrm>
            <a:off x="6268840" y="3919478"/>
            <a:ext cx="2002314" cy="2228752"/>
          </a:xfrm>
          <a:prstGeom prst="rect">
            <a:avLst/>
          </a:prstGeom>
        </p:spPr>
      </p:pic>
      <p:pic>
        <p:nvPicPr>
          <p:cNvPr id="5" name="Picture 4" descr="332ndFighterBriefing1945.jpg"/>
          <p:cNvPicPr>
            <a:picLocks noChangeAspect="1"/>
          </p:cNvPicPr>
          <p:nvPr/>
        </p:nvPicPr>
        <p:blipFill>
          <a:blip r:embed="rId3"/>
          <a:srcRect t="7134"/>
          <a:stretch>
            <a:fillRect/>
          </a:stretch>
        </p:blipFill>
        <p:spPr>
          <a:xfrm>
            <a:off x="198086" y="3699803"/>
            <a:ext cx="3518940" cy="3158197"/>
          </a:xfrm>
          <a:prstGeom prst="rect">
            <a:avLst/>
          </a:prstGeom>
        </p:spPr>
      </p:pic>
      <p:pic>
        <p:nvPicPr>
          <p:cNvPr id="6" name="Picture 5" descr="450x299_q75.jpg"/>
          <p:cNvPicPr>
            <a:picLocks noChangeAspect="1"/>
          </p:cNvPicPr>
          <p:nvPr/>
        </p:nvPicPr>
        <p:blipFill>
          <a:blip r:embed="rId4"/>
          <a:stretch>
            <a:fillRect/>
          </a:stretch>
        </p:blipFill>
        <p:spPr>
          <a:xfrm>
            <a:off x="4646740" y="1"/>
            <a:ext cx="3624414" cy="2697852"/>
          </a:xfrm>
          <a:prstGeom prst="rect">
            <a:avLst/>
          </a:prstGeom>
        </p:spPr>
      </p:pic>
      <p:pic>
        <p:nvPicPr>
          <p:cNvPr id="7" name="Picture 6" descr="military_humor_43.jpg"/>
          <p:cNvPicPr>
            <a:picLocks noChangeAspect="1"/>
          </p:cNvPicPr>
          <p:nvPr/>
        </p:nvPicPr>
        <p:blipFill>
          <a:blip r:embed="rId5"/>
          <a:stretch>
            <a:fillRect/>
          </a:stretch>
        </p:blipFill>
        <p:spPr>
          <a:xfrm>
            <a:off x="1575804" y="1"/>
            <a:ext cx="2141222" cy="274960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773px-C123KProviderHogHaulerCAM.jpg"/>
          <p:cNvPicPr>
            <a:picLocks noGrp="1" noChangeAspect="1"/>
          </p:cNvPicPr>
          <p:nvPr>
            <p:ph idx="1"/>
          </p:nvPr>
        </p:nvPicPr>
        <p:blipFill>
          <a:blip r:embed="rId2"/>
          <a:srcRect l="8824" r="817"/>
          <a:stretch>
            <a:fillRect/>
          </a:stretch>
        </p:blipFill>
        <p:spPr>
          <a:xfrm>
            <a:off x="0" y="780609"/>
            <a:ext cx="5322344" cy="3360308"/>
          </a:xfrm>
        </p:spPr>
      </p:pic>
      <p:sp>
        <p:nvSpPr>
          <p:cNvPr id="3" name="Title 2"/>
          <p:cNvSpPr>
            <a:spLocks noGrp="1"/>
          </p:cNvSpPr>
          <p:nvPr>
            <p:ph type="title"/>
          </p:nvPr>
        </p:nvSpPr>
        <p:spPr>
          <a:xfrm>
            <a:off x="457200" y="152400"/>
            <a:ext cx="8229600" cy="628209"/>
          </a:xfrm>
        </p:spPr>
        <p:txBody>
          <a:bodyPr>
            <a:normAutofit fontScale="90000"/>
          </a:bodyPr>
          <a:lstStyle/>
          <a:p>
            <a:r>
              <a:rPr lang="en-US" dirty="0" smtClean="0"/>
              <a:t>Nose art</a:t>
            </a:r>
            <a:endParaRPr lang="en-US" dirty="0"/>
          </a:p>
        </p:txBody>
      </p:sp>
      <p:pic>
        <p:nvPicPr>
          <p:cNvPr id="5" name="Picture 4" descr="800px-AC-130H_with_Winged_Skull.jpeg"/>
          <p:cNvPicPr>
            <a:picLocks noChangeAspect="1"/>
          </p:cNvPicPr>
          <p:nvPr/>
        </p:nvPicPr>
        <p:blipFill>
          <a:blip r:embed="rId3"/>
          <a:stretch>
            <a:fillRect/>
          </a:stretch>
        </p:blipFill>
        <p:spPr>
          <a:xfrm>
            <a:off x="5662930" y="1270884"/>
            <a:ext cx="3481069" cy="2084570"/>
          </a:xfrm>
          <a:prstGeom prst="rect">
            <a:avLst/>
          </a:prstGeom>
        </p:spPr>
      </p:pic>
      <p:pic>
        <p:nvPicPr>
          <p:cNvPr id="6" name="Picture 5" descr="742px-Hells_Angels,_Flying_Tigers_1942.jpg"/>
          <p:cNvPicPr>
            <a:picLocks noChangeAspect="1"/>
          </p:cNvPicPr>
          <p:nvPr/>
        </p:nvPicPr>
        <p:blipFill>
          <a:blip r:embed="rId4"/>
          <a:srcRect t="22255" b="12848"/>
          <a:stretch>
            <a:fillRect/>
          </a:stretch>
        </p:blipFill>
        <p:spPr>
          <a:xfrm>
            <a:off x="2375164" y="3553518"/>
            <a:ext cx="6768836" cy="314573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geertz-photo.jpg"/>
          <p:cNvPicPr>
            <a:picLocks noGrp="1" noChangeAspect="1"/>
          </p:cNvPicPr>
          <p:nvPr>
            <p:ph idx="1"/>
          </p:nvPr>
        </p:nvPicPr>
        <p:blipFill>
          <a:blip r:embed="rId2"/>
          <a:srcRect l="-73952" r="1624"/>
          <a:stretch>
            <a:fillRect/>
          </a:stretch>
        </p:blipFill>
        <p:spPr>
          <a:xfrm>
            <a:off x="-2234439" y="1524000"/>
            <a:ext cx="5720720" cy="4572000"/>
          </a:xfrm>
        </p:spPr>
      </p:pic>
      <p:sp>
        <p:nvSpPr>
          <p:cNvPr id="3" name="Title 2"/>
          <p:cNvSpPr>
            <a:spLocks noGrp="1"/>
          </p:cNvSpPr>
          <p:nvPr>
            <p:ph type="title"/>
          </p:nvPr>
        </p:nvSpPr>
        <p:spPr>
          <a:xfrm>
            <a:off x="457200" y="152400"/>
            <a:ext cx="8229600" cy="896179"/>
          </a:xfrm>
        </p:spPr>
        <p:txBody>
          <a:bodyPr/>
          <a:lstStyle/>
          <a:p>
            <a:r>
              <a:rPr lang="en-US" dirty="0" smtClean="0"/>
              <a:t>Clifford </a:t>
            </a:r>
            <a:r>
              <a:rPr lang="en-US" dirty="0" err="1" smtClean="0"/>
              <a:t>Geertz</a:t>
            </a:r>
            <a:endParaRPr lang="en-US" dirty="0"/>
          </a:p>
        </p:txBody>
      </p:sp>
      <p:sp>
        <p:nvSpPr>
          <p:cNvPr id="5" name="TextBox 4"/>
          <p:cNvSpPr txBox="1"/>
          <p:nvPr/>
        </p:nvSpPr>
        <p:spPr>
          <a:xfrm>
            <a:off x="4935903" y="1048579"/>
            <a:ext cx="4253713" cy="2308324"/>
          </a:xfrm>
          <a:prstGeom prst="rect">
            <a:avLst/>
          </a:prstGeom>
          <a:noFill/>
        </p:spPr>
        <p:txBody>
          <a:bodyPr wrap="none" rtlCol="0">
            <a:spAutoFit/>
          </a:bodyPr>
          <a:lstStyle/>
          <a:p>
            <a:r>
              <a:rPr lang="en-US" sz="3200" dirty="0" smtClean="0"/>
              <a:t>“thick description”</a:t>
            </a:r>
          </a:p>
          <a:p>
            <a:endParaRPr lang="en-US" sz="2800" dirty="0" smtClean="0"/>
          </a:p>
          <a:p>
            <a:r>
              <a:rPr lang="en-US" sz="2800" dirty="0" smtClean="0"/>
              <a:t>A combination of detailed </a:t>
            </a:r>
          </a:p>
          <a:p>
            <a:r>
              <a:rPr lang="en-US" sz="2800" dirty="0" smtClean="0"/>
              <a:t>observation and </a:t>
            </a:r>
          </a:p>
          <a:p>
            <a:r>
              <a:rPr lang="en-US" sz="2800" dirty="0" smtClean="0"/>
              <a:t>contextual analysis</a:t>
            </a:r>
            <a:endParaRPr lang="en-US" sz="2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px_tunnels!!!_WEB.jpg"/>
          <p:cNvPicPr>
            <a:picLocks noGrp="1" noChangeAspect="1"/>
          </p:cNvPicPr>
          <p:nvPr>
            <p:ph idx="1"/>
          </p:nvPr>
        </p:nvPicPr>
        <p:blipFill>
          <a:blip r:embed="rId2"/>
          <a:srcRect l="-4108" r="-4108"/>
          <a:stretch>
            <a:fillRect/>
          </a:stretch>
        </p:blipFill>
        <p:spPr>
          <a:xfrm>
            <a:off x="457200" y="1524000"/>
            <a:ext cx="8072438" cy="4572000"/>
          </a:xfrm>
        </p:spPr>
      </p:pic>
      <p:sp>
        <p:nvSpPr>
          <p:cNvPr id="3" name="Title 2"/>
          <p:cNvSpPr>
            <a:spLocks noGrp="1"/>
          </p:cNvSpPr>
          <p:nvPr>
            <p:ph type="title"/>
          </p:nvPr>
        </p:nvSpPr>
        <p:spPr/>
        <p:txBody>
          <a:bodyPr/>
          <a:lstStyle/>
          <a:p>
            <a:r>
              <a:rPr lang="en-US" dirty="0" smtClean="0"/>
              <a:t>Underground tunnels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img_0920.jpg"/>
          <p:cNvPicPr>
            <a:picLocks noGrp="1" noChangeAspect="1"/>
          </p:cNvPicPr>
          <p:nvPr>
            <p:ph idx="1"/>
          </p:nvPr>
        </p:nvPicPr>
        <p:blipFill>
          <a:blip r:embed="rId2"/>
          <a:srcRect l="2970" r="1161"/>
          <a:stretch>
            <a:fillRect/>
          </a:stretch>
        </p:blipFill>
        <p:spPr>
          <a:xfrm>
            <a:off x="457200" y="858352"/>
            <a:ext cx="4491893" cy="2880772"/>
          </a:xfrm>
        </p:spPr>
      </p:pic>
      <p:sp>
        <p:nvSpPr>
          <p:cNvPr id="3" name="Title 2"/>
          <p:cNvSpPr>
            <a:spLocks noGrp="1"/>
          </p:cNvSpPr>
          <p:nvPr>
            <p:ph type="title"/>
          </p:nvPr>
        </p:nvSpPr>
        <p:spPr>
          <a:xfrm>
            <a:off x="457200" y="152400"/>
            <a:ext cx="8229600" cy="705952"/>
          </a:xfrm>
        </p:spPr>
        <p:txBody>
          <a:bodyPr>
            <a:normAutofit fontScale="90000"/>
          </a:bodyPr>
          <a:lstStyle/>
          <a:p>
            <a:r>
              <a:rPr lang="en-US" dirty="0" smtClean="0"/>
              <a:t>Aldrich Park</a:t>
            </a:r>
            <a:endParaRPr lang="en-US" dirty="0"/>
          </a:p>
        </p:txBody>
      </p:sp>
      <p:pic>
        <p:nvPicPr>
          <p:cNvPr id="5" name="Picture 4" descr="images-2.jpg"/>
          <p:cNvPicPr>
            <a:picLocks noChangeAspect="1"/>
          </p:cNvPicPr>
          <p:nvPr/>
        </p:nvPicPr>
        <p:blipFill>
          <a:blip r:embed="rId3"/>
          <a:stretch>
            <a:fillRect/>
          </a:stretch>
        </p:blipFill>
        <p:spPr>
          <a:xfrm>
            <a:off x="2916203" y="3983654"/>
            <a:ext cx="4892220" cy="268327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Ayala Science library.jpg"/>
          <p:cNvPicPr>
            <a:picLocks noGrp="1" noChangeAspect="1"/>
          </p:cNvPicPr>
          <p:nvPr>
            <p:ph idx="1"/>
          </p:nvPr>
        </p:nvPicPr>
        <p:blipFill>
          <a:blip r:embed="rId2"/>
          <a:srcRect l="13322" t="25278" r="11"/>
          <a:stretch>
            <a:fillRect/>
          </a:stretch>
        </p:blipFill>
        <p:spPr>
          <a:xfrm>
            <a:off x="457200" y="152400"/>
            <a:ext cx="5290062" cy="3416297"/>
          </a:xfrm>
        </p:spPr>
      </p:pic>
      <p:sp>
        <p:nvSpPr>
          <p:cNvPr id="3" name="Title 2"/>
          <p:cNvSpPr>
            <a:spLocks noGrp="1"/>
          </p:cNvSpPr>
          <p:nvPr>
            <p:ph type="title"/>
          </p:nvPr>
        </p:nvSpPr>
        <p:spPr/>
        <p:txBody>
          <a:bodyPr/>
          <a:lstStyle/>
          <a:p>
            <a:endParaRPr lang="en-US" dirty="0"/>
          </a:p>
        </p:txBody>
      </p:sp>
      <p:pic>
        <p:nvPicPr>
          <p:cNvPr id="5" name="Picture 4" descr="ayala 2.jpg"/>
          <p:cNvPicPr>
            <a:picLocks noChangeAspect="1"/>
          </p:cNvPicPr>
          <p:nvPr/>
        </p:nvPicPr>
        <p:blipFill>
          <a:blip r:embed="rId3"/>
          <a:stretch>
            <a:fillRect/>
          </a:stretch>
        </p:blipFill>
        <p:spPr>
          <a:xfrm>
            <a:off x="3705374" y="3868092"/>
            <a:ext cx="4812325" cy="2609797"/>
          </a:xfrm>
          <a:prstGeom prst="rect">
            <a:avLst/>
          </a:prstGeom>
        </p:spPr>
      </p:pic>
      <p:sp>
        <p:nvSpPr>
          <p:cNvPr id="6" name="TextBox 5"/>
          <p:cNvSpPr txBox="1"/>
          <p:nvPr/>
        </p:nvSpPr>
        <p:spPr>
          <a:xfrm>
            <a:off x="6746577" y="1864141"/>
            <a:ext cx="2173680" cy="369332"/>
          </a:xfrm>
          <a:prstGeom prst="rect">
            <a:avLst/>
          </a:prstGeom>
          <a:noFill/>
        </p:spPr>
        <p:txBody>
          <a:bodyPr wrap="none" rtlCol="0">
            <a:spAutoFit/>
          </a:bodyPr>
          <a:lstStyle/>
          <a:p>
            <a:r>
              <a:rPr lang="en-US" dirty="0" smtClean="0"/>
              <a:t>UCI Science Library</a:t>
            </a:r>
            <a:endParaRPr lang="en-US" dirty="0"/>
          </a:p>
        </p:txBody>
      </p:sp>
      <p:pic>
        <p:nvPicPr>
          <p:cNvPr id="77826" name="Picture 2"/>
          <p:cNvPicPr>
            <a:picLocks noChangeAspect="1" noChangeArrowheads="1"/>
          </p:cNvPicPr>
          <p:nvPr/>
        </p:nvPicPr>
        <p:blipFill>
          <a:blip r:embed="rId4"/>
          <a:srcRect/>
          <a:stretch>
            <a:fillRect/>
          </a:stretch>
        </p:blipFill>
        <p:spPr bwMode="auto">
          <a:xfrm>
            <a:off x="7939382" y="8462219"/>
            <a:ext cx="10158412" cy="7618413"/>
          </a:xfrm>
          <a:prstGeom prst="rect">
            <a:avLst/>
          </a:prstGeom>
          <a:noFill/>
          <a:ln w="9525">
            <a:noFill/>
            <a:miter lim="800000"/>
            <a:headEnd/>
            <a:tailEnd/>
          </a:ln>
          <a:effectLst/>
        </p:spPr>
      </p:pic>
      <p:pic>
        <p:nvPicPr>
          <p:cNvPr id="77827" name="Picture 3"/>
          <p:cNvPicPr>
            <a:picLocks noChangeAspect="1" noChangeArrowheads="1"/>
          </p:cNvPicPr>
          <p:nvPr/>
        </p:nvPicPr>
        <p:blipFill>
          <a:blip r:embed="rId5"/>
          <a:srcRect/>
          <a:stretch>
            <a:fillRect/>
          </a:stretch>
        </p:blipFill>
        <p:spPr bwMode="auto">
          <a:xfrm>
            <a:off x="8783499" y="8633173"/>
            <a:ext cx="7271587" cy="106815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350px-Blue_Angels_Flying_in_Delta_Formation_at_Miramar.jpg"/>
          <p:cNvPicPr>
            <a:picLocks noGrp="1" noChangeAspect="1"/>
          </p:cNvPicPr>
          <p:nvPr>
            <p:ph idx="1"/>
          </p:nvPr>
        </p:nvPicPr>
        <p:blipFill>
          <a:blip r:embed="rId2"/>
          <a:srcRect l="-35114" r="-35114"/>
          <a:stretch>
            <a:fillRect/>
          </a:stretch>
        </p:blipFill>
        <p:spPr>
          <a:xfrm>
            <a:off x="-1442095" y="152400"/>
            <a:ext cx="8229600" cy="4572000"/>
          </a:xfrm>
        </p:spPr>
      </p:pic>
      <p:sp>
        <p:nvSpPr>
          <p:cNvPr id="3" name="Title 2"/>
          <p:cNvSpPr>
            <a:spLocks noGrp="1"/>
          </p:cNvSpPr>
          <p:nvPr>
            <p:ph type="title"/>
          </p:nvPr>
        </p:nvSpPr>
        <p:spPr/>
        <p:txBody>
          <a:bodyPr/>
          <a:lstStyle/>
          <a:p>
            <a:endParaRPr lang="en-US"/>
          </a:p>
        </p:txBody>
      </p:sp>
      <p:pic>
        <p:nvPicPr>
          <p:cNvPr id="5" name="Picture 4" descr="usmc-sunset-parade.jpg"/>
          <p:cNvPicPr>
            <a:picLocks noChangeAspect="1"/>
          </p:cNvPicPr>
          <p:nvPr/>
        </p:nvPicPr>
        <p:blipFill>
          <a:blip r:embed="rId3"/>
          <a:stretch>
            <a:fillRect/>
          </a:stretch>
        </p:blipFill>
        <p:spPr>
          <a:xfrm>
            <a:off x="3881632" y="3534588"/>
            <a:ext cx="5262367" cy="313705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militaryhaircut.jpg"/>
          <p:cNvPicPr>
            <a:picLocks noGrp="1" noChangeAspect="1"/>
          </p:cNvPicPr>
          <p:nvPr>
            <p:ph idx="1"/>
          </p:nvPr>
        </p:nvPicPr>
        <p:blipFill>
          <a:blip r:embed="rId2"/>
          <a:srcRect l="-75714" r="-295"/>
          <a:stretch>
            <a:fillRect/>
          </a:stretch>
        </p:blipFill>
        <p:spPr>
          <a:xfrm>
            <a:off x="-1309968" y="1524000"/>
            <a:ext cx="5761015" cy="4572000"/>
          </a:xfrm>
        </p:spPr>
      </p:pic>
      <p:sp>
        <p:nvSpPr>
          <p:cNvPr id="3" name="Title 2"/>
          <p:cNvSpPr>
            <a:spLocks noGrp="1"/>
          </p:cNvSpPr>
          <p:nvPr>
            <p:ph type="title"/>
          </p:nvPr>
        </p:nvSpPr>
        <p:spPr/>
        <p:txBody>
          <a:bodyPr/>
          <a:lstStyle/>
          <a:p>
            <a:r>
              <a:rPr lang="en-US" dirty="0" smtClean="0"/>
              <a:t>High-and-tight</a:t>
            </a:r>
            <a:endParaRPr lang="en-US" dirty="0"/>
          </a:p>
        </p:txBody>
      </p:sp>
      <p:pic>
        <p:nvPicPr>
          <p:cNvPr id="5" name="Picture 4" descr="books.jpg"/>
          <p:cNvPicPr>
            <a:picLocks noChangeAspect="1"/>
          </p:cNvPicPr>
          <p:nvPr/>
        </p:nvPicPr>
        <p:blipFill>
          <a:blip r:embed="rId3"/>
          <a:stretch>
            <a:fillRect/>
          </a:stretch>
        </p:blipFill>
        <p:spPr>
          <a:xfrm>
            <a:off x="5406572" y="1524000"/>
            <a:ext cx="2503714" cy="4572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mustache.jpg"/>
          <p:cNvPicPr>
            <a:picLocks noGrp="1" noChangeAspect="1"/>
          </p:cNvPicPr>
          <p:nvPr>
            <p:ph idx="1"/>
          </p:nvPr>
        </p:nvPicPr>
        <p:blipFill>
          <a:blip r:embed="rId2"/>
          <a:srcRect l="475" r="891"/>
          <a:stretch>
            <a:fillRect/>
          </a:stretch>
        </p:blipFill>
        <p:spPr>
          <a:xfrm>
            <a:off x="1145634" y="1524000"/>
            <a:ext cx="2996837" cy="4284576"/>
          </a:xfrm>
        </p:spPr>
      </p:pic>
      <p:sp>
        <p:nvSpPr>
          <p:cNvPr id="3" name="Title 2"/>
          <p:cNvSpPr>
            <a:spLocks noGrp="1"/>
          </p:cNvSpPr>
          <p:nvPr>
            <p:ph type="title"/>
          </p:nvPr>
        </p:nvSpPr>
        <p:spPr/>
        <p:txBody>
          <a:bodyPr/>
          <a:lstStyle/>
          <a:p>
            <a:r>
              <a:rPr lang="en-US" dirty="0" smtClean="0"/>
              <a:t>Proper grooming standards</a:t>
            </a:r>
            <a:endParaRPr lang="en-US" dirty="0"/>
          </a:p>
        </p:txBody>
      </p:sp>
      <p:sp>
        <p:nvSpPr>
          <p:cNvPr id="5" name="TextBox 4"/>
          <p:cNvSpPr txBox="1"/>
          <p:nvPr/>
        </p:nvSpPr>
        <p:spPr>
          <a:xfrm>
            <a:off x="4700338" y="1524000"/>
            <a:ext cx="3632081" cy="4185762"/>
          </a:xfrm>
          <a:prstGeom prst="rect">
            <a:avLst/>
          </a:prstGeom>
          <a:noFill/>
        </p:spPr>
        <p:txBody>
          <a:bodyPr wrap="square" rtlCol="0">
            <a:spAutoFit/>
          </a:bodyPr>
          <a:lstStyle/>
          <a:p>
            <a:r>
              <a:rPr lang="en-US" dirty="0" smtClean="0"/>
              <a:t>“Males will keep their face clean-shaven when in uniform or in civilian clothes on duty.  Mustaches are permitted; if worn, males will keep mustaches neatly trimmed, tapered, and tidy.  Mustaches will not present a chopped off or bushy appearance, and no portion of the mustache will cover the upper lip line or will extend sideways beyond a vertical line drawn upward from the corners of the mouth.” (Army </a:t>
            </a:r>
            <a:r>
              <a:rPr lang="en-US" dirty="0" err="1" smtClean="0"/>
              <a:t>Reg</a:t>
            </a:r>
            <a:r>
              <a:rPr lang="en-US" dirty="0" smtClean="0"/>
              <a:t> 670-1 </a:t>
            </a:r>
            <a:r>
              <a:rPr lang="en-US" sz="1400" dirty="0" smtClean="0"/>
              <a:t>http://www.apd.army.mil/jw2/xmldemo/r670_1/head.asp</a:t>
            </a:r>
            <a:endParaRPr lang="en-US" sz="1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images-5.jpg"/>
          <p:cNvPicPr>
            <a:picLocks noGrp="1" noChangeAspect="1"/>
          </p:cNvPicPr>
          <p:nvPr>
            <p:ph idx="1"/>
          </p:nvPr>
        </p:nvPicPr>
        <p:blipFill>
          <a:blip r:embed="rId2"/>
          <a:srcRect t="4491" b="-48506"/>
          <a:stretch>
            <a:fillRect/>
          </a:stretch>
        </p:blipFill>
        <p:spPr>
          <a:xfrm>
            <a:off x="457200" y="4249527"/>
            <a:ext cx="8229600" cy="3342117"/>
          </a:xfrm>
        </p:spPr>
      </p:pic>
      <p:sp>
        <p:nvSpPr>
          <p:cNvPr id="3" name="Title 2"/>
          <p:cNvSpPr>
            <a:spLocks noGrp="1"/>
          </p:cNvSpPr>
          <p:nvPr>
            <p:ph type="title"/>
          </p:nvPr>
        </p:nvSpPr>
        <p:spPr/>
        <p:txBody>
          <a:bodyPr/>
          <a:lstStyle/>
          <a:p>
            <a:endParaRPr lang="en-US"/>
          </a:p>
        </p:txBody>
      </p:sp>
      <p:pic>
        <p:nvPicPr>
          <p:cNvPr id="5" name="Picture 4" descr="creases.jpg"/>
          <p:cNvPicPr>
            <a:picLocks noChangeAspect="1"/>
          </p:cNvPicPr>
          <p:nvPr/>
        </p:nvPicPr>
        <p:blipFill>
          <a:blip r:embed="rId3"/>
          <a:stretch>
            <a:fillRect/>
          </a:stretch>
        </p:blipFill>
        <p:spPr>
          <a:xfrm>
            <a:off x="0" y="152400"/>
            <a:ext cx="6409554" cy="3847853"/>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512x.jpg"/>
          <p:cNvPicPr>
            <a:picLocks noGrp="1" noChangeAspect="1"/>
          </p:cNvPicPr>
          <p:nvPr>
            <p:ph idx="1"/>
          </p:nvPr>
        </p:nvPicPr>
        <p:blipFill>
          <a:blip r:embed="rId2"/>
          <a:srcRect l="-10469" r="-10469"/>
          <a:stretch>
            <a:fillRect/>
          </a:stretch>
        </p:blipFill>
        <p:spPr/>
      </p:pic>
      <p:sp>
        <p:nvSpPr>
          <p:cNvPr id="3" name="Title 2"/>
          <p:cNvSpPr>
            <a:spLocks noGrp="1"/>
          </p:cNvSpPr>
          <p:nvPr>
            <p:ph type="title"/>
          </p:nvPr>
        </p:nvSpPr>
        <p:spPr>
          <a:xfrm>
            <a:off x="457200" y="152400"/>
            <a:ext cx="8229600" cy="752985"/>
          </a:xfrm>
        </p:spPr>
        <p:txBody>
          <a:bodyPr/>
          <a:lstStyle/>
          <a:p>
            <a:r>
              <a:rPr lang="en-US" dirty="0" smtClean="0"/>
              <a:t>SPEECH</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Carol Burke</a:t>
            </a:r>
            <a:endParaRPr lang="en-US" dirty="0"/>
          </a:p>
        </p:txBody>
      </p:sp>
      <p:pic>
        <p:nvPicPr>
          <p:cNvPr id="4" name="Picture 3" descr="IMG_1092.JPG"/>
          <p:cNvPicPr>
            <a:picLocks noChangeAspect="1"/>
          </p:cNvPicPr>
          <p:nvPr/>
        </p:nvPicPr>
        <p:blipFill>
          <a:blip r:embed="rId2"/>
          <a:stretch>
            <a:fillRect/>
          </a:stretch>
        </p:blipFill>
        <p:spPr>
          <a:xfrm>
            <a:off x="1561481" y="1839774"/>
            <a:ext cx="60960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_57.JPG"/>
          <p:cNvPicPr>
            <a:picLocks noGrp="1" noChangeAspect="1"/>
          </p:cNvPicPr>
          <p:nvPr>
            <p:ph idx="1"/>
          </p:nvPr>
        </p:nvPicPr>
        <p:blipFill>
          <a:blip r:embed="rId2"/>
          <a:srcRect l="-17500" r="-17500"/>
          <a:stretch>
            <a:fillRect/>
          </a:stretch>
        </p:blipFill>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02PrattWhitneyR1340RadialEngine.jpg"/>
          <p:cNvPicPr>
            <a:picLocks noGrp="1" noChangeAspect="1"/>
          </p:cNvPicPr>
          <p:nvPr>
            <p:ph idx="1"/>
          </p:nvPr>
        </p:nvPicPr>
        <p:blipFill>
          <a:blip r:embed="rId2"/>
          <a:srcRect l="-17569" r="-17569"/>
          <a:stretch>
            <a:fillRect/>
          </a:stretch>
        </p:blipFill>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45a.jpg"/>
          <p:cNvPicPr>
            <a:picLocks noGrp="1" noChangeAspect="1"/>
          </p:cNvPicPr>
          <p:nvPr>
            <p:ph idx="1"/>
          </p:nvPr>
        </p:nvPicPr>
        <p:blipFill>
          <a:blip r:embed="rId2"/>
          <a:srcRect l="-75000" r="1012"/>
          <a:stretch>
            <a:fillRect/>
          </a:stretch>
        </p:blipFill>
        <p:spPr>
          <a:xfrm>
            <a:off x="-2406502" y="152400"/>
            <a:ext cx="5727403" cy="4572000"/>
          </a:xfrm>
        </p:spPr>
      </p:pic>
      <p:sp>
        <p:nvSpPr>
          <p:cNvPr id="3" name="Title 2"/>
          <p:cNvSpPr>
            <a:spLocks noGrp="1"/>
          </p:cNvSpPr>
          <p:nvPr>
            <p:ph type="title"/>
          </p:nvPr>
        </p:nvSpPr>
        <p:spPr>
          <a:xfrm>
            <a:off x="457200" y="152400"/>
            <a:ext cx="8229600" cy="973876"/>
          </a:xfrm>
        </p:spPr>
        <p:txBody>
          <a:bodyPr>
            <a:normAutofit/>
          </a:bodyPr>
          <a:lstStyle/>
          <a:p>
            <a:r>
              <a:rPr lang="en-US" sz="1800" dirty="0" smtClean="0">
                <a:solidFill>
                  <a:srgbClr val="DA1F28"/>
                </a:solidFill>
              </a:rPr>
              <a:t>The Madhouse</a:t>
            </a:r>
            <a:endParaRPr lang="en-US" sz="1800" dirty="0">
              <a:solidFill>
                <a:srgbClr val="DA1F28"/>
              </a:solidFill>
            </a:endParaRPr>
          </a:p>
        </p:txBody>
      </p:sp>
      <p:pic>
        <p:nvPicPr>
          <p:cNvPr id="5" name="Picture 4" descr="82nd_Airborne_Mass_Jump-JSOH2006.jpg"/>
          <p:cNvPicPr>
            <a:picLocks noChangeAspect="1"/>
          </p:cNvPicPr>
          <p:nvPr/>
        </p:nvPicPr>
        <p:blipFill>
          <a:blip r:embed="rId3"/>
          <a:srcRect b="6705"/>
          <a:stretch>
            <a:fillRect/>
          </a:stretch>
        </p:blipFill>
        <p:spPr>
          <a:xfrm>
            <a:off x="5043726" y="152400"/>
            <a:ext cx="4100274" cy="4036239"/>
          </a:xfrm>
          <a:prstGeom prst="rect">
            <a:avLst/>
          </a:prstGeom>
        </p:spPr>
      </p:pic>
      <p:pic>
        <p:nvPicPr>
          <p:cNvPr id="7" name="Picture 6" descr="b-26-marauder-drops-a-string-of-100-pound-bombs-over-france.jpg"/>
          <p:cNvPicPr>
            <a:picLocks noChangeAspect="1"/>
          </p:cNvPicPr>
          <p:nvPr/>
        </p:nvPicPr>
        <p:blipFill>
          <a:blip r:embed="rId4"/>
          <a:srcRect t="10096" b="5703"/>
          <a:stretch>
            <a:fillRect/>
          </a:stretch>
        </p:blipFill>
        <p:spPr>
          <a:xfrm>
            <a:off x="1648325" y="2419245"/>
            <a:ext cx="4076700" cy="4277451"/>
          </a:xfrm>
          <a:prstGeom prst="rect">
            <a:avLst/>
          </a:prstGeom>
        </p:spPr>
      </p:pic>
      <p:sp>
        <p:nvSpPr>
          <p:cNvPr id="9" name="TextBox 8"/>
          <p:cNvSpPr txBox="1"/>
          <p:nvPr/>
        </p:nvSpPr>
        <p:spPr>
          <a:xfrm>
            <a:off x="1648325" y="4188639"/>
            <a:ext cx="1334781" cy="369332"/>
          </a:xfrm>
          <a:prstGeom prst="rect">
            <a:avLst/>
          </a:prstGeom>
          <a:solidFill>
            <a:schemeClr val="tx1"/>
          </a:solidFill>
        </p:spPr>
        <p:txBody>
          <a:bodyPr wrap="square" rtlCol="0">
            <a:spAutoFit/>
          </a:bodyPr>
          <a:lstStyle/>
          <a:p>
            <a:r>
              <a:rPr lang="en-US" dirty="0" smtClean="0">
                <a:ln>
                  <a:solidFill>
                    <a:srgbClr val="990000"/>
                  </a:solidFill>
                </a:ln>
                <a:solidFill>
                  <a:schemeClr val="accent1"/>
                </a:solidFill>
              </a:rPr>
              <a:t>Laying</a:t>
            </a:r>
            <a:r>
              <a:rPr lang="en-US" dirty="0" smtClean="0">
                <a:solidFill>
                  <a:schemeClr val="accent1"/>
                </a:solidFill>
              </a:rPr>
              <a:t> </a:t>
            </a:r>
            <a:r>
              <a:rPr lang="en-US" dirty="0" smtClean="0">
                <a:ln>
                  <a:solidFill>
                    <a:srgbClr val="990000"/>
                  </a:solidFill>
                </a:ln>
                <a:solidFill>
                  <a:schemeClr val="accent1"/>
                </a:solidFill>
              </a:rPr>
              <a:t>eggs</a:t>
            </a:r>
            <a:endParaRPr lang="en-US" dirty="0">
              <a:ln>
                <a:solidFill>
                  <a:srgbClr val="990000"/>
                </a:solidFill>
              </a:ln>
              <a:solidFill>
                <a:schemeClr val="accent1"/>
              </a:solidFill>
            </a:endParaRPr>
          </a:p>
        </p:txBody>
      </p:sp>
      <p:sp>
        <p:nvSpPr>
          <p:cNvPr id="10" name="TextBox 9"/>
          <p:cNvSpPr txBox="1"/>
          <p:nvPr/>
        </p:nvSpPr>
        <p:spPr>
          <a:xfrm>
            <a:off x="5187489" y="152399"/>
            <a:ext cx="1868935" cy="646331"/>
          </a:xfrm>
          <a:prstGeom prst="rect">
            <a:avLst/>
          </a:prstGeom>
          <a:noFill/>
        </p:spPr>
        <p:txBody>
          <a:bodyPr wrap="square" rtlCol="0">
            <a:spAutoFit/>
          </a:bodyPr>
          <a:lstStyle/>
          <a:p>
            <a:r>
              <a:rPr lang="en-US" dirty="0" smtClean="0">
                <a:solidFill>
                  <a:schemeClr val="accent1"/>
                </a:solidFill>
              </a:rPr>
              <a:t>Hanging out the laundry</a:t>
            </a:r>
            <a:endParaRPr lang="en-US" dirty="0">
              <a:solidFill>
                <a:schemeClr val="accent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Distinguish members of the corps from civilians</a:t>
            </a:r>
          </a:p>
          <a:p>
            <a:r>
              <a:rPr lang="en-US" dirty="0" smtClean="0"/>
              <a:t>Lessen the tedium with humor</a:t>
            </a:r>
          </a:p>
          <a:p>
            <a:r>
              <a:rPr lang="en-US" dirty="0" smtClean="0"/>
              <a:t>Release anxiety and tension</a:t>
            </a:r>
          </a:p>
          <a:p>
            <a:r>
              <a:rPr lang="en-US" dirty="0" smtClean="0"/>
              <a:t>Safely complain</a:t>
            </a:r>
          </a:p>
          <a:p>
            <a:r>
              <a:rPr lang="en-US" dirty="0" smtClean="0"/>
              <a:t>Express frustration with hierarchy</a:t>
            </a:r>
          </a:p>
          <a:p>
            <a:r>
              <a:rPr lang="en-US" dirty="0" smtClean="0"/>
              <a:t>Indoctrination (also called “bastardization”)</a:t>
            </a:r>
          </a:p>
          <a:p>
            <a:r>
              <a:rPr lang="en-US" dirty="0" smtClean="0"/>
              <a:t>By referring only to themselves in 3</a:t>
            </a:r>
            <a:r>
              <a:rPr lang="en-US" baseline="30000" dirty="0" smtClean="0"/>
              <a:t>rd</a:t>
            </a:r>
            <a:r>
              <a:rPr lang="en-US" dirty="0" smtClean="0"/>
              <a:t> person, recruits shift their identity from an individual one to a collective one</a:t>
            </a:r>
            <a:endParaRPr lang="en-US" dirty="0"/>
          </a:p>
        </p:txBody>
      </p:sp>
      <p:sp>
        <p:nvSpPr>
          <p:cNvPr id="3" name="Title 2"/>
          <p:cNvSpPr>
            <a:spLocks noGrp="1"/>
          </p:cNvSpPr>
          <p:nvPr>
            <p:ph type="title"/>
          </p:nvPr>
        </p:nvSpPr>
        <p:spPr>
          <a:xfrm>
            <a:off x="457200" y="152400"/>
            <a:ext cx="8229600" cy="861227"/>
          </a:xfrm>
        </p:spPr>
        <p:txBody>
          <a:bodyPr>
            <a:normAutofit fontScale="90000"/>
          </a:bodyPr>
          <a:lstStyle/>
          <a:p>
            <a:r>
              <a:rPr lang="en-US" dirty="0" smtClean="0"/>
              <a:t>The Function of Military Folk Speech</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full-metal-jacket-stanley-kubrick-1987-L-NoXRrV.jpeg"/>
          <p:cNvPicPr>
            <a:picLocks noGrp="1" noChangeAspect="1"/>
          </p:cNvPicPr>
          <p:nvPr>
            <p:ph idx="1"/>
          </p:nvPr>
        </p:nvPicPr>
        <p:blipFill>
          <a:blip r:embed="rId2"/>
          <a:srcRect l="-625" r="-625"/>
          <a:stretch>
            <a:fillRect/>
          </a:stretch>
        </p:blipFill>
        <p:spPr>
          <a:xfrm>
            <a:off x="1528654" y="1524000"/>
            <a:ext cx="6196931" cy="3720180"/>
          </a:xfrm>
        </p:spPr>
      </p:pic>
      <p:sp>
        <p:nvSpPr>
          <p:cNvPr id="3" name="Title 2"/>
          <p:cNvSpPr>
            <a:spLocks noGrp="1"/>
          </p:cNvSpPr>
          <p:nvPr>
            <p:ph type="title"/>
          </p:nvPr>
        </p:nvSpPr>
        <p:spPr/>
        <p:txBody>
          <a:bodyPr/>
          <a:lstStyle/>
          <a:p>
            <a:r>
              <a:rPr lang="en-US" dirty="0" smtClean="0"/>
              <a:t>Leonard Lawrence (aka Pyle)</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gomer0.jpg"/>
          <p:cNvPicPr>
            <a:picLocks noGrp="1" noChangeAspect="1"/>
          </p:cNvPicPr>
          <p:nvPr>
            <p:ph idx="1"/>
          </p:nvPr>
        </p:nvPicPr>
        <p:blipFill>
          <a:blip r:embed="rId2"/>
          <a:srcRect l="-40903" r="-40903"/>
          <a:stretch>
            <a:fillRect/>
          </a:stretch>
        </p:blipFill>
        <p:spPr>
          <a:xfrm>
            <a:off x="174987" y="1799768"/>
            <a:ext cx="8229600" cy="4572000"/>
          </a:xfrm>
        </p:spPr>
      </p:pic>
      <p:sp>
        <p:nvSpPr>
          <p:cNvPr id="3" name="Title 2"/>
          <p:cNvSpPr>
            <a:spLocks noGrp="1"/>
          </p:cNvSpPr>
          <p:nvPr>
            <p:ph type="title"/>
          </p:nvPr>
        </p:nvSpPr>
        <p:spPr>
          <a:xfrm>
            <a:off x="457200" y="152400"/>
            <a:ext cx="8229600" cy="663162"/>
          </a:xfrm>
        </p:spPr>
        <p:txBody>
          <a:bodyPr>
            <a:normAutofit fontScale="90000"/>
          </a:bodyPr>
          <a:lstStyle/>
          <a:p>
            <a:r>
              <a:rPr lang="en-US" dirty="0" smtClean="0"/>
              <a:t>“</a:t>
            </a:r>
            <a:r>
              <a:rPr lang="en-US" dirty="0" err="1" smtClean="0"/>
              <a:t>Gomer</a:t>
            </a:r>
            <a:r>
              <a:rPr lang="en-US" dirty="0" smtClean="0"/>
              <a:t> Pyle USMC” (1964-69)</a:t>
            </a:r>
            <a:endParaRPr lang="en-US" dirty="0"/>
          </a:p>
        </p:txBody>
      </p:sp>
      <p:sp>
        <p:nvSpPr>
          <p:cNvPr id="5" name="TextBox 4"/>
          <p:cNvSpPr txBox="1"/>
          <p:nvPr/>
        </p:nvSpPr>
        <p:spPr>
          <a:xfrm>
            <a:off x="1610967" y="1153437"/>
            <a:ext cx="5571966" cy="646331"/>
          </a:xfrm>
          <a:prstGeom prst="rect">
            <a:avLst/>
          </a:prstGeom>
          <a:noFill/>
        </p:spPr>
        <p:txBody>
          <a:bodyPr wrap="square" rtlCol="0">
            <a:spAutoFit/>
          </a:bodyPr>
          <a:lstStyle/>
          <a:p>
            <a:r>
              <a:rPr lang="en-US" dirty="0" smtClean="0"/>
              <a:t>Starring Jim Nabors as </a:t>
            </a:r>
            <a:r>
              <a:rPr lang="en-US" dirty="0" err="1" smtClean="0"/>
              <a:t>Gomer</a:t>
            </a:r>
            <a:r>
              <a:rPr lang="en-US" dirty="0" smtClean="0"/>
              <a:t> and Frank Sutton as his Gunnery Sgt.</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CC_Borden-Cracker-Jack-box-wrapper-1994.jpg"/>
          <p:cNvPicPr>
            <a:picLocks noGrp="1" noChangeAspect="1"/>
          </p:cNvPicPr>
          <p:nvPr>
            <p:ph idx="1"/>
          </p:nvPr>
        </p:nvPicPr>
        <p:blipFill>
          <a:blip r:embed="rId2"/>
          <a:srcRect l="-35430" r="-35430"/>
          <a:stretch>
            <a:fillRect/>
          </a:stretch>
        </p:blipFill>
        <p:spPr>
          <a:xfrm>
            <a:off x="-1483016" y="1371600"/>
            <a:ext cx="8229600" cy="4572000"/>
          </a:xfrm>
        </p:spPr>
      </p:pic>
      <p:sp>
        <p:nvSpPr>
          <p:cNvPr id="3" name="Title 2"/>
          <p:cNvSpPr>
            <a:spLocks noGrp="1"/>
          </p:cNvSpPr>
          <p:nvPr>
            <p:ph type="title"/>
          </p:nvPr>
        </p:nvSpPr>
        <p:spPr/>
        <p:txBody>
          <a:bodyPr/>
          <a:lstStyle/>
          <a:p>
            <a:endParaRPr lang="en-US"/>
          </a:p>
        </p:txBody>
      </p:sp>
      <p:pic>
        <p:nvPicPr>
          <p:cNvPr id="5" name="Picture 4" descr="petty off. 2nd class.jpg"/>
          <p:cNvPicPr>
            <a:picLocks noChangeAspect="1"/>
          </p:cNvPicPr>
          <p:nvPr/>
        </p:nvPicPr>
        <p:blipFill>
          <a:blip r:embed="rId3"/>
          <a:stretch>
            <a:fillRect/>
          </a:stretch>
        </p:blipFill>
        <p:spPr>
          <a:xfrm>
            <a:off x="4572000" y="152400"/>
            <a:ext cx="3810000" cy="56896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post-2552-1234649879.jpg"/>
          <p:cNvPicPr>
            <a:picLocks noGrp="1" noChangeAspect="1"/>
          </p:cNvPicPr>
          <p:nvPr>
            <p:ph idx="1"/>
          </p:nvPr>
        </p:nvPicPr>
        <p:blipFill>
          <a:blip r:embed="rId2"/>
          <a:srcRect l="20330" r="21415"/>
          <a:stretch>
            <a:fillRect/>
          </a:stretch>
        </p:blipFill>
        <p:spPr>
          <a:xfrm>
            <a:off x="787844" y="1826567"/>
            <a:ext cx="3551182" cy="4572000"/>
          </a:xfrm>
        </p:spPr>
      </p:pic>
      <p:sp>
        <p:nvSpPr>
          <p:cNvPr id="3" name="Title 2"/>
          <p:cNvSpPr>
            <a:spLocks noGrp="1"/>
          </p:cNvSpPr>
          <p:nvPr>
            <p:ph type="title"/>
          </p:nvPr>
        </p:nvSpPr>
        <p:spPr/>
        <p:txBody>
          <a:bodyPr/>
          <a:lstStyle/>
          <a:p>
            <a:r>
              <a:rPr lang="en-US" dirty="0" smtClean="0"/>
              <a:t>Liberty Cuffs</a:t>
            </a:r>
            <a:endParaRPr lang="en-US" dirty="0"/>
          </a:p>
        </p:txBody>
      </p:sp>
      <p:pic>
        <p:nvPicPr>
          <p:cNvPr id="5" name="Picture 4" descr="LC_30.jpg"/>
          <p:cNvPicPr>
            <a:picLocks noChangeAspect="1"/>
          </p:cNvPicPr>
          <p:nvPr/>
        </p:nvPicPr>
        <p:blipFill>
          <a:blip r:embed="rId3"/>
          <a:stretch>
            <a:fillRect/>
          </a:stretch>
        </p:blipFill>
        <p:spPr>
          <a:xfrm>
            <a:off x="188141" y="139672"/>
            <a:ext cx="5479639" cy="1686895"/>
          </a:xfrm>
          <a:prstGeom prst="rect">
            <a:avLst/>
          </a:prstGeom>
        </p:spPr>
      </p:pic>
      <p:pic>
        <p:nvPicPr>
          <p:cNvPr id="6" name="Picture 5" descr="post-3423-0-45609500-1352660398.jpg"/>
          <p:cNvPicPr>
            <a:picLocks noChangeAspect="1"/>
          </p:cNvPicPr>
          <p:nvPr/>
        </p:nvPicPr>
        <p:blipFill>
          <a:blip r:embed="rId4"/>
          <a:stretch>
            <a:fillRect/>
          </a:stretch>
        </p:blipFill>
        <p:spPr>
          <a:xfrm>
            <a:off x="5892800" y="983120"/>
            <a:ext cx="3181350" cy="3152775"/>
          </a:xfrm>
          <a:prstGeom prst="rect">
            <a:avLst/>
          </a:prstGeom>
        </p:spPr>
      </p:pic>
      <p:pic>
        <p:nvPicPr>
          <p:cNvPr id="7" name="Picture 6" descr="liberty_cuffs_4.jpg"/>
          <p:cNvPicPr>
            <a:picLocks noChangeAspect="1"/>
          </p:cNvPicPr>
          <p:nvPr/>
        </p:nvPicPr>
        <p:blipFill>
          <a:blip r:embed="rId5"/>
          <a:stretch>
            <a:fillRect/>
          </a:stretch>
        </p:blipFill>
        <p:spPr>
          <a:xfrm>
            <a:off x="4770899" y="4319805"/>
            <a:ext cx="4303251" cy="1574019"/>
          </a:xfrm>
          <a:prstGeom prst="rect">
            <a:avLst/>
          </a:prstGeom>
        </p:spPr>
      </p:pic>
      <p:pic>
        <p:nvPicPr>
          <p:cNvPr id="8" name="Picture 7" descr="LC_5.jpg"/>
          <p:cNvPicPr>
            <a:picLocks noChangeAspect="1"/>
          </p:cNvPicPr>
          <p:nvPr/>
        </p:nvPicPr>
        <p:blipFill>
          <a:blip r:embed="rId6"/>
          <a:stretch>
            <a:fillRect/>
          </a:stretch>
        </p:blipFill>
        <p:spPr>
          <a:xfrm>
            <a:off x="188141" y="5283981"/>
            <a:ext cx="4666153" cy="1574019"/>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Vietnma War helmet.jpg"/>
          <p:cNvPicPr>
            <a:picLocks noGrp="1" noChangeAspect="1"/>
          </p:cNvPicPr>
          <p:nvPr>
            <p:ph idx="1"/>
          </p:nvPr>
        </p:nvPicPr>
        <p:blipFill>
          <a:blip r:embed="rId2"/>
          <a:srcRect l="16101" r="16008"/>
          <a:stretch>
            <a:fillRect/>
          </a:stretch>
        </p:blipFill>
        <p:spPr>
          <a:xfrm>
            <a:off x="5822449" y="1823541"/>
            <a:ext cx="3103958" cy="4572000"/>
          </a:xfrm>
        </p:spPr>
      </p:pic>
      <p:sp>
        <p:nvSpPr>
          <p:cNvPr id="3" name="Title 2"/>
          <p:cNvSpPr>
            <a:spLocks noGrp="1"/>
          </p:cNvSpPr>
          <p:nvPr>
            <p:ph type="title"/>
          </p:nvPr>
        </p:nvSpPr>
        <p:spPr/>
        <p:txBody>
          <a:bodyPr/>
          <a:lstStyle/>
          <a:p>
            <a:endParaRPr lang="en-US"/>
          </a:p>
        </p:txBody>
      </p:sp>
      <p:pic>
        <p:nvPicPr>
          <p:cNvPr id="5" name="Picture 4" descr="82482_programs_photo_283_original.jpg"/>
          <p:cNvPicPr>
            <a:picLocks noChangeAspect="1"/>
          </p:cNvPicPr>
          <p:nvPr/>
        </p:nvPicPr>
        <p:blipFill>
          <a:blip r:embed="rId3"/>
          <a:stretch>
            <a:fillRect/>
          </a:stretch>
        </p:blipFill>
        <p:spPr>
          <a:xfrm>
            <a:off x="236142" y="523776"/>
            <a:ext cx="5346700" cy="40132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m1-helmet-motart-2.jpg"/>
          <p:cNvPicPr>
            <a:picLocks noGrp="1" noChangeAspect="1"/>
          </p:cNvPicPr>
          <p:nvPr>
            <p:ph idx="1"/>
          </p:nvPr>
        </p:nvPicPr>
        <p:blipFill>
          <a:blip r:embed="rId2"/>
          <a:srcRect l="-12370" r="49610"/>
          <a:stretch>
            <a:fillRect/>
          </a:stretch>
        </p:blipFill>
        <p:spPr>
          <a:xfrm>
            <a:off x="-871553" y="0"/>
            <a:ext cx="4140520" cy="4572000"/>
          </a:xfrm>
        </p:spPr>
      </p:pic>
      <p:sp>
        <p:nvSpPr>
          <p:cNvPr id="3" name="Title 2"/>
          <p:cNvSpPr>
            <a:spLocks noGrp="1"/>
          </p:cNvSpPr>
          <p:nvPr>
            <p:ph type="title"/>
          </p:nvPr>
        </p:nvSpPr>
        <p:spPr/>
        <p:txBody>
          <a:bodyPr/>
          <a:lstStyle/>
          <a:p>
            <a:endParaRPr lang="en-US"/>
          </a:p>
        </p:txBody>
      </p:sp>
      <p:pic>
        <p:nvPicPr>
          <p:cNvPr id="5" name="Picture 4" descr="6846184831_bfacaf153e_b.jpg"/>
          <p:cNvPicPr>
            <a:picLocks noChangeAspect="1"/>
          </p:cNvPicPr>
          <p:nvPr/>
        </p:nvPicPr>
        <p:blipFill>
          <a:blip r:embed="rId3"/>
          <a:stretch>
            <a:fillRect/>
          </a:stretch>
        </p:blipFill>
        <p:spPr>
          <a:xfrm>
            <a:off x="3268967" y="3033629"/>
            <a:ext cx="4480135" cy="3649115"/>
          </a:xfrm>
          <a:prstGeom prst="rect">
            <a:avLst/>
          </a:prstGeom>
        </p:spPr>
      </p:pic>
      <p:pic>
        <p:nvPicPr>
          <p:cNvPr id="6" name="Picture 5" descr="helmet.jpg"/>
          <p:cNvPicPr>
            <a:picLocks noChangeAspect="1"/>
          </p:cNvPicPr>
          <p:nvPr/>
        </p:nvPicPr>
        <p:blipFill>
          <a:blip r:embed="rId4"/>
          <a:stretch>
            <a:fillRect/>
          </a:stretch>
        </p:blipFill>
        <p:spPr>
          <a:xfrm>
            <a:off x="5300162" y="152400"/>
            <a:ext cx="3216280" cy="263170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None/>
            </a:pPr>
            <a:r>
              <a:rPr lang="en-US" sz="2800" dirty="0" smtClean="0"/>
              <a:t>Folklore</a:t>
            </a:r>
          </a:p>
          <a:p>
            <a:endParaRPr lang="en-US" sz="2800" dirty="0" smtClean="0"/>
          </a:p>
          <a:p>
            <a:pPr>
              <a:buNone/>
            </a:pPr>
            <a:r>
              <a:rPr lang="en-US" sz="2800" dirty="0" smtClean="0"/>
              <a:t>Ethnography</a:t>
            </a:r>
          </a:p>
          <a:p>
            <a:pPr>
              <a:buNone/>
            </a:pPr>
            <a:r>
              <a:rPr lang="en-US" sz="2800" dirty="0" smtClean="0"/>
              <a:t>    ethnos – a group of people who share a common culture</a:t>
            </a:r>
          </a:p>
          <a:p>
            <a:pPr>
              <a:buNone/>
            </a:pPr>
            <a:r>
              <a:rPr lang="en-US" sz="2800" dirty="0" smtClean="0"/>
              <a:t>	 </a:t>
            </a:r>
            <a:r>
              <a:rPr lang="en-US" sz="2800" dirty="0" smtClean="0"/>
              <a:t>graph </a:t>
            </a:r>
            <a:r>
              <a:rPr lang="en-US" sz="2800" dirty="0" smtClean="0"/>
              <a:t>– to write</a:t>
            </a:r>
          </a:p>
          <a:p>
            <a:pPr>
              <a:buNone/>
            </a:pPr>
            <a:endParaRPr lang="en-US" sz="2800" dirty="0" smtClean="0"/>
          </a:p>
          <a:p>
            <a:pPr>
              <a:buNone/>
            </a:pPr>
            <a:r>
              <a:rPr lang="en-US" sz="2800" dirty="0" smtClean="0"/>
              <a:t>Ethnographic Journalism (sometimes called “immersion journalism”)</a:t>
            </a:r>
          </a:p>
          <a:p>
            <a:pPr>
              <a:buNone/>
            </a:pPr>
            <a:r>
              <a:rPr lang="en-US" sz="2800" dirty="0" smtClean="0"/>
              <a:t> </a:t>
            </a:r>
            <a:endParaRPr lang="en-US" sz="2800" dirty="0"/>
          </a:p>
        </p:txBody>
      </p:sp>
      <p:sp>
        <p:nvSpPr>
          <p:cNvPr id="3" name="Title 2"/>
          <p:cNvSpPr>
            <a:spLocks noGrp="1"/>
          </p:cNvSpPr>
          <p:nvPr>
            <p:ph type="title"/>
          </p:nvPr>
        </p:nvSpPr>
        <p:spPr>
          <a:xfrm>
            <a:off x="457200" y="152400"/>
            <a:ext cx="8229600" cy="1371600"/>
          </a:xfrm>
        </p:spPr>
        <p:txBody>
          <a:bodyPr>
            <a:noAutofit/>
          </a:bodyPr>
          <a:lstStyle/>
          <a:p>
            <a:r>
              <a:rPr lang="en-US" sz="2400" dirty="0" smtClean="0"/>
              <a:t>These closely related fields share a concern for </a:t>
            </a:r>
            <a:r>
              <a:rPr lang="en-US" sz="2400" dirty="0" smtClean="0">
                <a:solidFill>
                  <a:schemeClr val="accent1"/>
                </a:solidFill>
              </a:rPr>
              <a:t>group</a:t>
            </a:r>
            <a:r>
              <a:rPr lang="en-US" sz="2400" dirty="0" smtClean="0">
                <a:solidFill>
                  <a:srgbClr val="FFFFFF"/>
                </a:solidFill>
              </a:rPr>
              <a:t> and an interest in the </a:t>
            </a:r>
            <a:r>
              <a:rPr lang="en-US" sz="2400" dirty="0" smtClean="0">
                <a:solidFill>
                  <a:schemeClr val="accent1"/>
                </a:solidFill>
              </a:rPr>
              <a:t>common exchanges and practices</a:t>
            </a:r>
            <a:r>
              <a:rPr lang="en-US" sz="2400" dirty="0" smtClean="0">
                <a:solidFill>
                  <a:schemeClr val="tx1"/>
                </a:solidFill>
              </a:rPr>
              <a:t> that function like a centripetal force to hold the group together.</a:t>
            </a:r>
            <a:endParaRPr lang="en-US"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DeathCardGunfightersF.jpg"/>
          <p:cNvPicPr>
            <a:picLocks noGrp="1" noChangeAspect="1"/>
          </p:cNvPicPr>
          <p:nvPr>
            <p:ph idx="1"/>
          </p:nvPr>
        </p:nvPicPr>
        <p:blipFill>
          <a:blip r:embed="rId2"/>
          <a:srcRect l="-74615" r="145"/>
          <a:stretch>
            <a:fillRect/>
          </a:stretch>
        </p:blipFill>
        <p:spPr>
          <a:xfrm>
            <a:off x="-1563968" y="1371600"/>
            <a:ext cx="5761016" cy="4572000"/>
          </a:xfrm>
        </p:spPr>
      </p:pic>
      <p:sp>
        <p:nvSpPr>
          <p:cNvPr id="3" name="Title 2"/>
          <p:cNvSpPr>
            <a:spLocks noGrp="1"/>
          </p:cNvSpPr>
          <p:nvPr>
            <p:ph type="title"/>
          </p:nvPr>
        </p:nvSpPr>
        <p:spPr/>
        <p:txBody>
          <a:bodyPr/>
          <a:lstStyle/>
          <a:p>
            <a:r>
              <a:rPr lang="en-US" dirty="0" smtClean="0"/>
              <a:t>“the death card”</a:t>
            </a:r>
            <a:endParaRPr lang="en-US" dirty="0"/>
          </a:p>
        </p:txBody>
      </p:sp>
      <p:pic>
        <p:nvPicPr>
          <p:cNvPr id="5" name="Picture 4" descr="spades.jpg"/>
          <p:cNvPicPr>
            <a:picLocks noChangeAspect="1"/>
          </p:cNvPicPr>
          <p:nvPr/>
        </p:nvPicPr>
        <p:blipFill>
          <a:blip r:embed="rId3"/>
          <a:stretch>
            <a:fillRect/>
          </a:stretch>
        </p:blipFill>
        <p:spPr>
          <a:xfrm>
            <a:off x="5406569" y="437848"/>
            <a:ext cx="2774262" cy="2714171"/>
          </a:xfrm>
          <a:prstGeom prst="rect">
            <a:avLst/>
          </a:prstGeom>
        </p:spPr>
      </p:pic>
      <p:pic>
        <p:nvPicPr>
          <p:cNvPr id="6" name="Picture 5" descr="secretweaponopen.jpg"/>
          <p:cNvPicPr>
            <a:picLocks noChangeAspect="1"/>
          </p:cNvPicPr>
          <p:nvPr/>
        </p:nvPicPr>
        <p:blipFill>
          <a:blip r:embed="rId4"/>
          <a:stretch>
            <a:fillRect/>
          </a:stretch>
        </p:blipFill>
        <p:spPr>
          <a:xfrm>
            <a:off x="5406570" y="3389908"/>
            <a:ext cx="2774261" cy="317054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hortimer.jpg"/>
          <p:cNvPicPr>
            <a:picLocks noGrp="1" noChangeAspect="1"/>
          </p:cNvPicPr>
          <p:nvPr>
            <p:ph idx="1"/>
          </p:nvPr>
        </p:nvPicPr>
        <p:blipFill>
          <a:blip r:embed="rId2"/>
          <a:srcRect l="-523" r="1243"/>
          <a:stretch>
            <a:fillRect/>
          </a:stretch>
        </p:blipFill>
        <p:spPr>
          <a:xfrm>
            <a:off x="2869167" y="1481540"/>
            <a:ext cx="5980861" cy="4074038"/>
          </a:xfrm>
        </p:spPr>
      </p:pic>
      <p:sp>
        <p:nvSpPr>
          <p:cNvPr id="3" name="Title 2"/>
          <p:cNvSpPr>
            <a:spLocks noGrp="1"/>
          </p:cNvSpPr>
          <p:nvPr>
            <p:ph type="title"/>
          </p:nvPr>
        </p:nvSpPr>
        <p:spPr>
          <a:xfrm>
            <a:off x="457200" y="152400"/>
            <a:ext cx="8229600" cy="835293"/>
          </a:xfrm>
        </p:spPr>
        <p:txBody>
          <a:bodyPr/>
          <a:lstStyle/>
          <a:p>
            <a:r>
              <a:rPr lang="en-US" dirty="0" smtClean="0"/>
              <a:t>Short-timer Calendars</a:t>
            </a:r>
            <a:endParaRPr lang="en-US" dirty="0"/>
          </a:p>
        </p:txBody>
      </p:sp>
      <p:pic>
        <p:nvPicPr>
          <p:cNvPr id="5" name="Picture 4" descr="url.jpg"/>
          <p:cNvPicPr>
            <a:picLocks noChangeAspect="1"/>
          </p:cNvPicPr>
          <p:nvPr/>
        </p:nvPicPr>
        <p:blipFill>
          <a:blip r:embed="rId3"/>
          <a:stretch>
            <a:fillRect/>
          </a:stretch>
        </p:blipFill>
        <p:spPr>
          <a:xfrm>
            <a:off x="222023" y="987693"/>
            <a:ext cx="2362200" cy="3429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post-6201-0-83425100-1369364138.jpg"/>
          <p:cNvPicPr>
            <a:picLocks noGrp="1" noChangeAspect="1"/>
          </p:cNvPicPr>
          <p:nvPr>
            <p:ph idx="1"/>
          </p:nvPr>
        </p:nvPicPr>
        <p:blipFill>
          <a:blip r:embed="rId2"/>
          <a:srcRect l="-17326" r="-17326"/>
          <a:stretch>
            <a:fillRect/>
          </a:stretch>
        </p:blipFill>
        <p:spPr>
          <a:xfrm>
            <a:off x="-341008" y="599671"/>
            <a:ext cx="9485008" cy="5820334"/>
          </a:xfrm>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trissell149.jpg"/>
          <p:cNvPicPr>
            <a:picLocks noGrp="1" noChangeAspect="1"/>
          </p:cNvPicPr>
          <p:nvPr>
            <p:ph idx="1"/>
          </p:nvPr>
        </p:nvPicPr>
        <p:blipFill>
          <a:blip r:embed="rId2"/>
          <a:srcRect l="-65038" r="-65038"/>
          <a:stretch>
            <a:fillRect/>
          </a:stretch>
        </p:blipFill>
        <p:spPr>
          <a:xfrm>
            <a:off x="0" y="917144"/>
            <a:ext cx="9144000" cy="5178856"/>
          </a:xfrm>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hort.timer.jpg"/>
          <p:cNvPicPr>
            <a:picLocks noGrp="1" noChangeAspect="1"/>
          </p:cNvPicPr>
          <p:nvPr>
            <p:ph idx="1"/>
          </p:nvPr>
        </p:nvPicPr>
        <p:blipFill>
          <a:blip r:embed="rId2"/>
          <a:srcRect l="-35976" r="-35976"/>
          <a:stretch>
            <a:fillRect/>
          </a:stretch>
        </p:blipFill>
        <p:spPr/>
      </p:pic>
      <p:sp>
        <p:nvSpPr>
          <p:cNvPr id="3" name="Title 2"/>
          <p:cNvSpPr>
            <a:spLocks noGrp="1"/>
          </p:cNvSpPr>
          <p:nvPr>
            <p:ph type="title"/>
          </p:nvPr>
        </p:nvSpPr>
        <p:spPr/>
        <p:txBody>
          <a:bodyPr/>
          <a:lstStyle/>
          <a:p>
            <a:r>
              <a:rPr lang="en-US" dirty="0" smtClean="0"/>
              <a:t>The short timer</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The_Short_timers_Cover.jpg"/>
          <p:cNvPicPr>
            <a:picLocks noGrp="1" noChangeAspect="1"/>
          </p:cNvPicPr>
          <p:nvPr>
            <p:ph idx="1"/>
          </p:nvPr>
        </p:nvPicPr>
        <p:blipFill>
          <a:blip r:embed="rId2"/>
          <a:srcRect l="-99760" r="-99760"/>
          <a:stretch>
            <a:fillRect/>
          </a:stretch>
        </p:blipFill>
        <p:spPr>
          <a:xfrm>
            <a:off x="-2306137" y="1371600"/>
            <a:ext cx="8229600" cy="4572000"/>
          </a:xfrm>
        </p:spPr>
      </p:pic>
      <p:sp>
        <p:nvSpPr>
          <p:cNvPr id="3" name="Title 2"/>
          <p:cNvSpPr>
            <a:spLocks noGrp="1"/>
          </p:cNvSpPr>
          <p:nvPr>
            <p:ph type="title"/>
          </p:nvPr>
        </p:nvSpPr>
        <p:spPr/>
        <p:txBody>
          <a:bodyPr/>
          <a:lstStyle/>
          <a:p>
            <a:r>
              <a:rPr lang="en-US" dirty="0" smtClean="0"/>
              <a:t>Short timers</a:t>
            </a:r>
            <a:endParaRPr lang="en-US" dirty="0"/>
          </a:p>
        </p:txBody>
      </p:sp>
      <p:sp>
        <p:nvSpPr>
          <p:cNvPr id="5" name="TextBox 4"/>
          <p:cNvSpPr txBox="1"/>
          <p:nvPr/>
        </p:nvSpPr>
        <p:spPr>
          <a:xfrm>
            <a:off x="4145200" y="563137"/>
            <a:ext cx="4541600" cy="4801315"/>
          </a:xfrm>
          <a:prstGeom prst="rect">
            <a:avLst/>
          </a:prstGeom>
          <a:noFill/>
        </p:spPr>
        <p:txBody>
          <a:bodyPr wrap="square" rtlCol="0">
            <a:spAutoFit/>
          </a:bodyPr>
          <a:lstStyle/>
          <a:p>
            <a:r>
              <a:rPr lang="en-US" dirty="0" smtClean="0"/>
              <a:t>Gustav </a:t>
            </a:r>
            <a:r>
              <a:rPr lang="en-US" dirty="0" err="1" smtClean="0"/>
              <a:t>Hasford</a:t>
            </a:r>
            <a:r>
              <a:rPr lang="en-US" dirty="0" smtClean="0"/>
              <a:t> (1947-1993)</a:t>
            </a:r>
          </a:p>
          <a:p>
            <a:endParaRPr lang="en-US" dirty="0" smtClean="0"/>
          </a:p>
          <a:p>
            <a:r>
              <a:rPr lang="en-US" dirty="0" smtClean="0"/>
              <a:t>Kubrick based his film on </a:t>
            </a:r>
            <a:r>
              <a:rPr lang="en-US" dirty="0" err="1" smtClean="0"/>
              <a:t>Hasford’s</a:t>
            </a:r>
            <a:r>
              <a:rPr lang="en-US" dirty="0" smtClean="0"/>
              <a:t> </a:t>
            </a:r>
            <a:r>
              <a:rPr lang="en-US" i="1" dirty="0" smtClean="0"/>
              <a:t>Short Timers,</a:t>
            </a:r>
            <a:r>
              <a:rPr lang="en-US" dirty="0" smtClean="0"/>
              <a:t> published in 1979</a:t>
            </a:r>
          </a:p>
          <a:p>
            <a:endParaRPr lang="en-US" dirty="0" smtClean="0"/>
          </a:p>
          <a:p>
            <a:r>
              <a:rPr lang="en-US" dirty="0" smtClean="0"/>
              <a:t>Enlisted in the Marine Corps, and like Joker, was sent to Vietnam as a combat correspondent.</a:t>
            </a:r>
          </a:p>
          <a:p>
            <a:endParaRPr lang="en-US" dirty="0" smtClean="0"/>
          </a:p>
          <a:p>
            <a:r>
              <a:rPr lang="en-US" dirty="0" smtClean="0"/>
              <a:t>Of that job, he writes: “We appeared to be journalists, but we were really simply promoting the war and promoting the Marine Corps.”  He goes on, “In war, truth is the first casualty….History may be written with blood and iron but it’s printed with ink.” (35)</a:t>
            </a:r>
          </a:p>
          <a:p>
            <a:endParaRPr 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2619" y="1118484"/>
            <a:ext cx="8229600" cy="5254548"/>
          </a:xfrm>
        </p:spPr>
        <p:txBody>
          <a:bodyPr>
            <a:normAutofit fontScale="62500" lnSpcReduction="20000"/>
          </a:bodyPr>
          <a:lstStyle/>
          <a:p>
            <a:pPr>
              <a:buNone/>
            </a:pPr>
            <a:r>
              <a:rPr lang="en-US" dirty="0" smtClean="0"/>
              <a:t>1956 – 64 “Advisory Period of the War”</a:t>
            </a:r>
          </a:p>
          <a:p>
            <a:pPr>
              <a:buNone/>
            </a:pPr>
            <a:endParaRPr lang="en-US" dirty="0" smtClean="0"/>
          </a:p>
          <a:p>
            <a:pPr>
              <a:buNone/>
            </a:pPr>
            <a:r>
              <a:rPr lang="en-US" dirty="0" smtClean="0"/>
              <a:t>1965 – 1975 </a:t>
            </a:r>
          </a:p>
          <a:p>
            <a:pPr>
              <a:buNone/>
            </a:pPr>
            <a:r>
              <a:rPr lang="en-US" dirty="0" smtClean="0"/>
              <a:t>	2.7 million Americans served in Vietnam (25% were </a:t>
            </a:r>
            <a:r>
              <a:rPr lang="en-US" dirty="0" smtClean="0"/>
              <a:t>draftees—in WWII it was 65%)</a:t>
            </a:r>
            <a:endParaRPr lang="en-US" dirty="0" smtClean="0"/>
          </a:p>
          <a:p>
            <a:pPr>
              <a:buNone/>
            </a:pPr>
            <a:r>
              <a:rPr lang="en-US" dirty="0" smtClean="0"/>
              <a:t>	3.5 million Americans served in the greater S E Asian theater (Vietnam, Cambodia, Laos and Thailand)</a:t>
            </a:r>
          </a:p>
          <a:p>
            <a:pPr>
              <a:buNone/>
            </a:pPr>
            <a:endParaRPr lang="en-US" dirty="0" smtClean="0"/>
          </a:p>
          <a:p>
            <a:pPr>
              <a:buNone/>
            </a:pPr>
            <a:r>
              <a:rPr lang="en-US" dirty="0" smtClean="0"/>
              <a:t>1968 (Jan – Feb) </a:t>
            </a:r>
            <a:r>
              <a:rPr lang="en-US" dirty="0" err="1" smtClean="0"/>
              <a:t>Tet</a:t>
            </a:r>
            <a:r>
              <a:rPr lang="en-US" dirty="0" smtClean="0"/>
              <a:t> Offensive</a:t>
            </a:r>
          </a:p>
          <a:p>
            <a:pPr>
              <a:buNone/>
            </a:pPr>
            <a:endParaRPr lang="en-US" dirty="0" smtClean="0"/>
          </a:p>
          <a:p>
            <a:pPr>
              <a:buNone/>
            </a:pPr>
            <a:r>
              <a:rPr lang="en-US" dirty="0" smtClean="0"/>
              <a:t>58,202 </a:t>
            </a:r>
            <a:r>
              <a:rPr lang="en-US" dirty="0" smtClean="0"/>
              <a:t>American soldiers killed in the war</a:t>
            </a:r>
          </a:p>
          <a:p>
            <a:pPr>
              <a:buNone/>
            </a:pPr>
            <a:r>
              <a:rPr lang="en-US" dirty="0" smtClean="0"/>
              <a:t>2-3 million Vietnamese killed in the war</a:t>
            </a:r>
          </a:p>
          <a:p>
            <a:pPr>
              <a:buNone/>
            </a:pPr>
            <a:r>
              <a:rPr lang="en-US" dirty="0" smtClean="0"/>
              <a:t>6,727,000 tons of ordnance dropped on Indochina (compare with WWII – 1,633,000 tons)</a:t>
            </a:r>
          </a:p>
          <a:p>
            <a:pPr>
              <a:buNone/>
            </a:pPr>
            <a:r>
              <a:rPr lang="en-US" dirty="0" smtClean="0"/>
              <a:t>3,500,000 acres sprayed with 19,000,000 gallons of </a:t>
            </a:r>
            <a:r>
              <a:rPr lang="en-US" dirty="0" smtClean="0"/>
              <a:t>defoliants</a:t>
            </a:r>
          </a:p>
          <a:p>
            <a:pPr>
              <a:buNone/>
            </a:pPr>
            <a:r>
              <a:rPr lang="en-US" dirty="0" smtClean="0"/>
              <a:t>140,000 Vietnamese evacuated in April 1975</a:t>
            </a:r>
            <a:endParaRPr lang="en-US" dirty="0" smtClean="0"/>
          </a:p>
          <a:p>
            <a:pPr>
              <a:buNone/>
            </a:pPr>
            <a:endParaRPr lang="en-US" dirty="0" smtClean="0"/>
          </a:p>
          <a:p>
            <a:pPr>
              <a:buNone/>
            </a:pPr>
            <a:r>
              <a:rPr lang="en-US" dirty="0" smtClean="0"/>
              <a:t>(</a:t>
            </a:r>
            <a:r>
              <a:rPr lang="en-US" dirty="0" err="1" smtClean="0"/>
              <a:t>http</a:t>
            </a:r>
            <a:r>
              <a:rPr lang="en-US" dirty="0" err="1" smtClean="0"/>
              <a:t>://www.va.gov/opa/publications/factsheets/</a:t>
            </a:r>
            <a:r>
              <a:rPr lang="en-US" dirty="0" err="1" smtClean="0"/>
              <a:t>fs_americas_wars.pdf</a:t>
            </a:r>
            <a:r>
              <a:rPr lang="en-US" dirty="0" smtClean="0"/>
              <a:t>)</a:t>
            </a:r>
          </a:p>
          <a:p>
            <a:pPr>
              <a:buNone/>
            </a:pPr>
            <a:endParaRPr lang="en-US" dirty="0" smtClean="0"/>
          </a:p>
          <a:p>
            <a:pPr>
              <a:buNone/>
            </a:pPr>
            <a:endParaRPr lang="en-US" dirty="0" smtClean="0"/>
          </a:p>
          <a:p>
            <a:pPr>
              <a:buNone/>
            </a:pPr>
            <a:r>
              <a:rPr lang="en-US" dirty="0" smtClean="0"/>
              <a:t>	</a:t>
            </a:r>
            <a:endParaRPr lang="en-US" dirty="0" smtClean="0"/>
          </a:p>
          <a:p>
            <a:pPr>
              <a:buNone/>
            </a:pPr>
            <a:endParaRPr lang="en-US" dirty="0"/>
          </a:p>
        </p:txBody>
      </p:sp>
      <p:sp>
        <p:nvSpPr>
          <p:cNvPr id="3" name="Title 2"/>
          <p:cNvSpPr>
            <a:spLocks noGrp="1"/>
          </p:cNvSpPr>
          <p:nvPr>
            <p:ph type="title"/>
          </p:nvPr>
        </p:nvSpPr>
        <p:spPr>
          <a:xfrm>
            <a:off x="457200" y="152400"/>
            <a:ext cx="8229600" cy="569955"/>
          </a:xfrm>
        </p:spPr>
        <p:txBody>
          <a:bodyPr>
            <a:normAutofit fontScale="90000"/>
          </a:bodyPr>
          <a:lstStyle/>
          <a:p>
            <a:r>
              <a:rPr lang="en-US" dirty="0" smtClean="0"/>
              <a:t>Vietnam </a:t>
            </a:r>
            <a:r>
              <a:rPr lang="en-US" dirty="0" smtClean="0"/>
              <a:t>War Facts</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look for in the film?</a:t>
            </a:r>
            <a:endParaRPr lang="en-US" dirty="0"/>
          </a:p>
        </p:txBody>
      </p:sp>
      <p:sp>
        <p:nvSpPr>
          <p:cNvPr id="3" name="TextBox 2"/>
          <p:cNvSpPr txBox="1"/>
          <p:nvPr/>
        </p:nvSpPr>
        <p:spPr>
          <a:xfrm>
            <a:off x="457200" y="1611238"/>
            <a:ext cx="4608955" cy="3970318"/>
          </a:xfrm>
          <a:prstGeom prst="rect">
            <a:avLst/>
          </a:prstGeom>
          <a:noFill/>
        </p:spPr>
        <p:txBody>
          <a:bodyPr wrap="square" rtlCol="0">
            <a:spAutoFit/>
          </a:bodyPr>
          <a:lstStyle/>
          <a:p>
            <a:r>
              <a:rPr lang="en-US" dirty="0" smtClean="0"/>
              <a:t>Kubrick is famous for his long takes.</a:t>
            </a:r>
          </a:p>
          <a:p>
            <a:endParaRPr lang="en-US" dirty="0" smtClean="0"/>
          </a:p>
          <a:p>
            <a:r>
              <a:rPr lang="en-US" dirty="0" smtClean="0"/>
              <a:t>Where is he placing </a:t>
            </a:r>
            <a:r>
              <a:rPr lang="en-US" dirty="0" smtClean="0"/>
              <a:t>these </a:t>
            </a:r>
            <a:r>
              <a:rPr lang="en-US" dirty="0" smtClean="0"/>
              <a:t>long</a:t>
            </a:r>
            <a:r>
              <a:rPr lang="en-US" dirty="0" smtClean="0"/>
              <a:t> </a:t>
            </a:r>
            <a:r>
              <a:rPr lang="en-US" dirty="0" smtClean="0"/>
              <a:t>takes</a:t>
            </a:r>
            <a:r>
              <a:rPr lang="en-US" dirty="0" smtClean="0"/>
              <a:t> </a:t>
            </a:r>
            <a:r>
              <a:rPr lang="en-US" dirty="0" smtClean="0"/>
              <a:t>and why?</a:t>
            </a:r>
          </a:p>
          <a:p>
            <a:endParaRPr lang="en-US" dirty="0" smtClean="0"/>
          </a:p>
          <a:p>
            <a:r>
              <a:rPr lang="en-US" dirty="0" smtClean="0"/>
              <a:t>He’s also known for his deep focus shots in which the background, middle ground and fore ground are all in focus.</a:t>
            </a:r>
          </a:p>
          <a:p>
            <a:endParaRPr lang="en-US" dirty="0" smtClean="0"/>
          </a:p>
          <a:p>
            <a:r>
              <a:rPr lang="en-US" dirty="0" smtClean="0"/>
              <a:t>Places where you see the real verging on the absurd</a:t>
            </a:r>
          </a:p>
          <a:p>
            <a:endParaRPr lang="en-US" dirty="0" smtClean="0"/>
          </a:p>
          <a:p>
            <a:r>
              <a:rPr lang="en-US" dirty="0" smtClean="0"/>
              <a:t>Why is the film called “Full Metal Jacket” and not “Short-timers?”</a:t>
            </a:r>
          </a:p>
        </p:txBody>
      </p:sp>
      <p:pic>
        <p:nvPicPr>
          <p:cNvPr id="4" name="Content Placeholder 3" descr="7.62x51_FMJ_Pic_01.jpg"/>
          <p:cNvPicPr>
            <a:picLocks noChangeAspect="1"/>
          </p:cNvPicPr>
          <p:nvPr/>
        </p:nvPicPr>
        <p:blipFill>
          <a:blip r:embed="rId2"/>
          <a:srcRect l="26073" r="17925"/>
          <a:stretch>
            <a:fillRect/>
          </a:stretch>
        </p:blipFill>
        <p:spPr>
          <a:xfrm>
            <a:off x="5272949" y="1611237"/>
            <a:ext cx="3413851" cy="4572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url-1.jpg"/>
          <p:cNvPicPr>
            <a:picLocks noGrp="1" noChangeAspect="1"/>
          </p:cNvPicPr>
          <p:nvPr>
            <p:ph idx="1"/>
          </p:nvPr>
        </p:nvPicPr>
        <p:blipFill>
          <a:blip r:embed="rId2"/>
          <a:srcRect l="25850" r="17494"/>
          <a:stretch>
            <a:fillRect/>
          </a:stretch>
        </p:blipFill>
        <p:spPr>
          <a:xfrm>
            <a:off x="1444862" y="4310826"/>
            <a:ext cx="1954189" cy="2547174"/>
          </a:xfrm>
        </p:spPr>
      </p:pic>
      <p:sp>
        <p:nvSpPr>
          <p:cNvPr id="3" name="Title 2"/>
          <p:cNvSpPr>
            <a:spLocks noGrp="1"/>
          </p:cNvSpPr>
          <p:nvPr>
            <p:ph type="title"/>
          </p:nvPr>
        </p:nvSpPr>
        <p:spPr>
          <a:xfrm>
            <a:off x="457200" y="152400"/>
            <a:ext cx="8229600" cy="616558"/>
          </a:xfrm>
        </p:spPr>
        <p:txBody>
          <a:bodyPr>
            <a:normAutofit fontScale="90000"/>
          </a:bodyPr>
          <a:lstStyle/>
          <a:p>
            <a:r>
              <a:rPr lang="en-US" dirty="0" smtClean="0"/>
              <a:t>Military Tattoos</a:t>
            </a:r>
            <a:endParaRPr lang="en-US" dirty="0"/>
          </a:p>
        </p:txBody>
      </p:sp>
      <p:pic>
        <p:nvPicPr>
          <p:cNvPr id="5" name="Picture 4" descr="SA_tattoo_020912_5m.jpg"/>
          <p:cNvPicPr>
            <a:picLocks noChangeAspect="1"/>
          </p:cNvPicPr>
          <p:nvPr/>
        </p:nvPicPr>
        <p:blipFill>
          <a:blip r:embed="rId3"/>
          <a:srcRect l="11520" r="14852"/>
          <a:stretch>
            <a:fillRect/>
          </a:stretch>
        </p:blipFill>
        <p:spPr>
          <a:xfrm>
            <a:off x="323670" y="768958"/>
            <a:ext cx="3740330" cy="3378200"/>
          </a:xfrm>
          <a:prstGeom prst="rect">
            <a:avLst/>
          </a:prstGeom>
        </p:spPr>
      </p:pic>
      <p:pic>
        <p:nvPicPr>
          <p:cNvPr id="6" name="Picture 5" descr="SA_tattoo_072612_10m.jpg"/>
          <p:cNvPicPr>
            <a:picLocks noChangeAspect="1"/>
          </p:cNvPicPr>
          <p:nvPr/>
        </p:nvPicPr>
        <p:blipFill>
          <a:blip r:embed="rId4"/>
          <a:srcRect b="16241"/>
          <a:stretch>
            <a:fillRect/>
          </a:stretch>
        </p:blipFill>
        <p:spPr>
          <a:xfrm>
            <a:off x="4064000" y="3666781"/>
            <a:ext cx="5080000" cy="3191219"/>
          </a:xfrm>
          <a:prstGeom prst="rect">
            <a:avLst/>
          </a:prstGeom>
        </p:spPr>
      </p:pic>
      <p:pic>
        <p:nvPicPr>
          <p:cNvPr id="7" name="Picture 6" descr="SA_tattoo_043012_5m.jpg"/>
          <p:cNvPicPr>
            <a:picLocks noChangeAspect="1"/>
          </p:cNvPicPr>
          <p:nvPr/>
        </p:nvPicPr>
        <p:blipFill>
          <a:blip r:embed="rId5"/>
          <a:stretch>
            <a:fillRect/>
          </a:stretch>
        </p:blipFill>
        <p:spPr>
          <a:xfrm>
            <a:off x="5018518" y="454385"/>
            <a:ext cx="3668282" cy="282690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images-2.jpg"/>
          <p:cNvPicPr>
            <a:picLocks noGrp="1" noChangeAspect="1"/>
          </p:cNvPicPr>
          <p:nvPr>
            <p:ph idx="1"/>
          </p:nvPr>
        </p:nvPicPr>
        <p:blipFill>
          <a:blip r:embed="rId2"/>
          <a:srcRect l="-84022" r="-84022"/>
          <a:stretch>
            <a:fillRect/>
          </a:stretch>
        </p:blipFill>
        <p:spPr>
          <a:xfrm>
            <a:off x="-2071310" y="1524000"/>
            <a:ext cx="8229600" cy="4572000"/>
          </a:xfrm>
        </p:spPr>
      </p:pic>
      <p:sp>
        <p:nvSpPr>
          <p:cNvPr id="3" name="Title 2"/>
          <p:cNvSpPr>
            <a:spLocks noGrp="1"/>
          </p:cNvSpPr>
          <p:nvPr>
            <p:ph type="title"/>
          </p:nvPr>
        </p:nvSpPr>
        <p:spPr>
          <a:xfrm>
            <a:off x="457200" y="152400"/>
            <a:ext cx="8229600" cy="830096"/>
          </a:xfrm>
        </p:spPr>
        <p:txBody>
          <a:bodyPr/>
          <a:lstStyle/>
          <a:p>
            <a:r>
              <a:rPr lang="en-US" dirty="0" smtClean="0"/>
              <a:t>Brotherhood Tattoos</a:t>
            </a:r>
            <a:endParaRPr lang="en-US" dirty="0"/>
          </a:p>
        </p:txBody>
      </p:sp>
      <p:pic>
        <p:nvPicPr>
          <p:cNvPr id="6" name="Picture 5" descr="SA_tattoo_041312_15m.jpg"/>
          <p:cNvPicPr>
            <a:picLocks noChangeAspect="1"/>
          </p:cNvPicPr>
          <p:nvPr/>
        </p:nvPicPr>
        <p:blipFill>
          <a:blip r:embed="rId3"/>
          <a:stretch>
            <a:fillRect/>
          </a:stretch>
        </p:blipFill>
        <p:spPr>
          <a:xfrm>
            <a:off x="3876973" y="1194864"/>
            <a:ext cx="5080000" cy="37973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That it’s always untrue</a:t>
            </a:r>
          </a:p>
          <a:p>
            <a:endParaRPr lang="en-US" dirty="0" smtClean="0"/>
          </a:p>
          <a:p>
            <a:r>
              <a:rPr lang="en-US" dirty="0" smtClean="0"/>
              <a:t>That it’s dying out</a:t>
            </a:r>
          </a:p>
          <a:p>
            <a:endParaRPr lang="en-US" dirty="0" smtClean="0"/>
          </a:p>
          <a:p>
            <a:r>
              <a:rPr lang="en-US" dirty="0" smtClean="0"/>
              <a:t>That it’s the province of the illiterate</a:t>
            </a:r>
            <a:endParaRPr lang="en-US" dirty="0"/>
          </a:p>
        </p:txBody>
      </p:sp>
      <p:sp>
        <p:nvSpPr>
          <p:cNvPr id="3" name="Title 2"/>
          <p:cNvSpPr>
            <a:spLocks noGrp="1"/>
          </p:cNvSpPr>
          <p:nvPr>
            <p:ph type="title"/>
          </p:nvPr>
        </p:nvSpPr>
        <p:spPr/>
        <p:txBody>
          <a:bodyPr>
            <a:normAutofit fontScale="90000"/>
          </a:bodyPr>
          <a:lstStyle/>
          <a:p>
            <a:r>
              <a:rPr lang="en-US" dirty="0" smtClean="0"/>
              <a:t>Popular misconceptions about folklore</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A_tattoo_050112_8m.jpg"/>
          <p:cNvPicPr>
            <a:picLocks noGrp="1" noChangeAspect="1"/>
          </p:cNvPicPr>
          <p:nvPr>
            <p:ph idx="1"/>
          </p:nvPr>
        </p:nvPicPr>
        <p:blipFill>
          <a:blip r:embed="rId2"/>
          <a:srcRect l="11103" r="10723"/>
          <a:stretch>
            <a:fillRect/>
          </a:stretch>
        </p:blipFill>
        <p:spPr>
          <a:xfrm>
            <a:off x="163129" y="2085508"/>
            <a:ext cx="5394932" cy="4572000"/>
          </a:xfrm>
        </p:spPr>
      </p:pic>
      <p:sp>
        <p:nvSpPr>
          <p:cNvPr id="3" name="Title 2"/>
          <p:cNvSpPr>
            <a:spLocks noGrp="1"/>
          </p:cNvSpPr>
          <p:nvPr>
            <p:ph type="title"/>
          </p:nvPr>
        </p:nvSpPr>
        <p:spPr>
          <a:xfrm>
            <a:off x="457200" y="152400"/>
            <a:ext cx="8229600" cy="872878"/>
          </a:xfrm>
        </p:spPr>
        <p:txBody>
          <a:bodyPr/>
          <a:lstStyle/>
          <a:p>
            <a:r>
              <a:rPr lang="en-US" dirty="0" smtClean="0"/>
              <a:t>Ironic Tattoos</a:t>
            </a:r>
            <a:endParaRPr lang="en-US" dirty="0"/>
          </a:p>
        </p:txBody>
      </p:sp>
      <p:pic>
        <p:nvPicPr>
          <p:cNvPr id="5" name="Picture 4" descr="0926-MILITARY-TATTOOS-sized.jpg_full_380.jpg"/>
          <p:cNvPicPr>
            <a:picLocks noChangeAspect="1"/>
          </p:cNvPicPr>
          <p:nvPr/>
        </p:nvPicPr>
        <p:blipFill>
          <a:blip r:embed="rId3"/>
          <a:stretch>
            <a:fillRect/>
          </a:stretch>
        </p:blipFill>
        <p:spPr>
          <a:xfrm>
            <a:off x="4139860" y="152400"/>
            <a:ext cx="4826000" cy="3213100"/>
          </a:xfrm>
          <a:prstGeom prst="rect">
            <a:avLst/>
          </a:prstGeom>
        </p:spPr>
      </p:pic>
      <p:sp>
        <p:nvSpPr>
          <p:cNvPr id="6" name="TextBox 5"/>
          <p:cNvSpPr txBox="1"/>
          <p:nvPr/>
        </p:nvSpPr>
        <p:spPr>
          <a:xfrm>
            <a:off x="2050772" y="5916898"/>
            <a:ext cx="1118603" cy="400110"/>
          </a:xfrm>
          <a:prstGeom prst="rect">
            <a:avLst/>
          </a:prstGeom>
          <a:noFill/>
        </p:spPr>
        <p:txBody>
          <a:bodyPr wrap="square" rtlCol="0">
            <a:spAutoFit/>
          </a:bodyPr>
          <a:lstStyle/>
          <a:p>
            <a:r>
              <a:rPr lang="en-US" sz="2000" dirty="0" smtClean="0"/>
              <a:t>infidel</a:t>
            </a:r>
            <a:endParaRPr lang="en-US" sz="2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article-2283662-1835BA6B000005DC-597_306x423.jpg"/>
          <p:cNvPicPr>
            <a:picLocks noGrp="1" noChangeAspect="1"/>
          </p:cNvPicPr>
          <p:nvPr>
            <p:ph idx="1"/>
          </p:nvPr>
        </p:nvPicPr>
        <p:blipFill>
          <a:blip r:embed="rId2"/>
          <a:srcRect l="-74412" r="-74412"/>
          <a:stretch>
            <a:fillRect/>
          </a:stretch>
        </p:blipFill>
        <p:spPr>
          <a:xfrm>
            <a:off x="303403" y="1790806"/>
            <a:ext cx="8229600" cy="4572000"/>
          </a:xfrm>
        </p:spPr>
      </p:pic>
      <p:sp>
        <p:nvSpPr>
          <p:cNvPr id="3" name="Title 2"/>
          <p:cNvSpPr>
            <a:spLocks noGrp="1"/>
          </p:cNvSpPr>
          <p:nvPr>
            <p:ph type="title"/>
          </p:nvPr>
        </p:nvSpPr>
        <p:spPr>
          <a:xfrm>
            <a:off x="457200" y="152400"/>
            <a:ext cx="8229600" cy="861227"/>
          </a:xfrm>
        </p:spPr>
        <p:txBody>
          <a:bodyPr/>
          <a:lstStyle/>
          <a:p>
            <a:r>
              <a:rPr lang="en-US" dirty="0" smtClean="0"/>
              <a:t>Memorial Tattoos</a:t>
            </a:r>
            <a:endParaRPr lang="en-US" dirty="0"/>
          </a:p>
        </p:txBody>
      </p:sp>
      <p:pic>
        <p:nvPicPr>
          <p:cNvPr id="5" name="Picture 4" descr="SA_tattoo_080114_2m.jpg"/>
          <p:cNvPicPr>
            <a:picLocks noChangeAspect="1"/>
          </p:cNvPicPr>
          <p:nvPr/>
        </p:nvPicPr>
        <p:blipFill>
          <a:blip r:embed="rId3"/>
          <a:srcRect l="5918"/>
          <a:stretch>
            <a:fillRect/>
          </a:stretch>
        </p:blipFill>
        <p:spPr>
          <a:xfrm>
            <a:off x="303403" y="1013627"/>
            <a:ext cx="2784675" cy="4277999"/>
          </a:xfrm>
          <a:prstGeom prst="rect">
            <a:avLst/>
          </a:prstGeom>
        </p:spPr>
      </p:pic>
      <p:pic>
        <p:nvPicPr>
          <p:cNvPr id="6" name="Picture 5" descr="military-memorial-tattoo-on-back.jpg"/>
          <p:cNvPicPr>
            <a:picLocks noChangeAspect="1"/>
          </p:cNvPicPr>
          <p:nvPr/>
        </p:nvPicPr>
        <p:blipFill>
          <a:blip r:embed="rId4"/>
          <a:stretch>
            <a:fillRect/>
          </a:stretch>
        </p:blipFill>
        <p:spPr>
          <a:xfrm>
            <a:off x="5247392" y="0"/>
            <a:ext cx="2905919" cy="4605449"/>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images.jpg"/>
          <p:cNvPicPr>
            <a:picLocks noGrp="1" noChangeAspect="1"/>
          </p:cNvPicPr>
          <p:nvPr>
            <p:ph idx="1"/>
          </p:nvPr>
        </p:nvPicPr>
        <p:blipFill>
          <a:blip r:embed="rId2"/>
          <a:srcRect l="-64" r="68"/>
          <a:stretch>
            <a:fillRect/>
          </a:stretch>
        </p:blipFill>
        <p:spPr>
          <a:xfrm>
            <a:off x="457200" y="1524000"/>
            <a:ext cx="3424432" cy="4572000"/>
          </a:xfrm>
        </p:spPr>
      </p:pic>
      <p:sp>
        <p:nvSpPr>
          <p:cNvPr id="3" name="Title 2"/>
          <p:cNvSpPr>
            <a:spLocks noGrp="1"/>
          </p:cNvSpPr>
          <p:nvPr>
            <p:ph type="title"/>
          </p:nvPr>
        </p:nvSpPr>
        <p:spPr>
          <a:xfrm>
            <a:off x="457200" y="152400"/>
            <a:ext cx="8229600" cy="744718"/>
          </a:xfrm>
        </p:spPr>
        <p:txBody>
          <a:bodyPr/>
          <a:lstStyle/>
          <a:p>
            <a:r>
              <a:rPr lang="en-US" dirty="0" smtClean="0"/>
              <a:t>Meat Tags</a:t>
            </a:r>
            <a:endParaRPr lang="en-US" dirty="0"/>
          </a:p>
        </p:txBody>
      </p:sp>
      <p:pic>
        <p:nvPicPr>
          <p:cNvPr id="5" name="Picture 4" descr="USMC-Meat-Tag-011.jpg"/>
          <p:cNvPicPr>
            <a:picLocks noChangeAspect="1"/>
          </p:cNvPicPr>
          <p:nvPr/>
        </p:nvPicPr>
        <p:blipFill>
          <a:blip r:embed="rId3"/>
          <a:stretch>
            <a:fillRect/>
          </a:stretch>
        </p:blipFill>
        <p:spPr>
          <a:xfrm>
            <a:off x="4136500" y="370563"/>
            <a:ext cx="4765717" cy="5334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images-2.jpg"/>
          <p:cNvPicPr>
            <a:picLocks noGrp="1" noChangeAspect="1"/>
          </p:cNvPicPr>
          <p:nvPr>
            <p:ph idx="1"/>
          </p:nvPr>
        </p:nvPicPr>
        <p:blipFill>
          <a:blip r:embed="rId2"/>
          <a:srcRect l="-70619" r="-70619"/>
          <a:stretch>
            <a:fillRect/>
          </a:stretch>
        </p:blipFill>
        <p:spPr>
          <a:xfrm>
            <a:off x="2530518" y="454384"/>
            <a:ext cx="8229600" cy="4572000"/>
          </a:xfrm>
        </p:spPr>
      </p:pic>
      <p:sp>
        <p:nvSpPr>
          <p:cNvPr id="3" name="Title 2"/>
          <p:cNvSpPr>
            <a:spLocks noGrp="1"/>
          </p:cNvSpPr>
          <p:nvPr>
            <p:ph type="title"/>
          </p:nvPr>
        </p:nvSpPr>
        <p:spPr/>
        <p:txBody>
          <a:bodyPr/>
          <a:lstStyle/>
          <a:p>
            <a:r>
              <a:rPr lang="en-US" dirty="0" smtClean="0"/>
              <a:t>Flesh Shreds</a:t>
            </a:r>
            <a:endParaRPr lang="en-US" dirty="0"/>
          </a:p>
        </p:txBody>
      </p:sp>
      <p:pic>
        <p:nvPicPr>
          <p:cNvPr id="5" name="Picture 4" descr="b87ff548de7a3366723509b4e67ba7fe-d31rlkl.jpg"/>
          <p:cNvPicPr>
            <a:picLocks noChangeAspect="1"/>
          </p:cNvPicPr>
          <p:nvPr/>
        </p:nvPicPr>
        <p:blipFill>
          <a:blip r:embed="rId3"/>
          <a:srcRect l="12263" t="9766" r="19486" b="11302"/>
          <a:stretch>
            <a:fillRect/>
          </a:stretch>
        </p:blipFill>
        <p:spPr>
          <a:xfrm>
            <a:off x="457200" y="1417316"/>
            <a:ext cx="4033001" cy="4541047"/>
          </a:xfrm>
          <a:prstGeom prst="rect">
            <a:avLst/>
          </a:prstGeom>
        </p:spPr>
      </p:pic>
      <p:pic>
        <p:nvPicPr>
          <p:cNvPr id="6" name="Picture 5" descr="0de9d52265e0ba0911c679b5730b4c57.jpg"/>
          <p:cNvPicPr>
            <a:picLocks noChangeAspect="1"/>
          </p:cNvPicPr>
          <p:nvPr/>
        </p:nvPicPr>
        <p:blipFill>
          <a:blip r:embed="rId4"/>
          <a:srcRect l="22607" r="10957"/>
          <a:stretch>
            <a:fillRect/>
          </a:stretch>
        </p:blipFill>
        <p:spPr>
          <a:xfrm flipV="1">
            <a:off x="7189357" y="5912644"/>
            <a:ext cx="1677905" cy="45719"/>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url.jpg"/>
          <p:cNvPicPr>
            <a:picLocks noGrp="1" noChangeAspect="1"/>
          </p:cNvPicPr>
          <p:nvPr>
            <p:ph idx="1"/>
          </p:nvPr>
        </p:nvPicPr>
        <p:blipFill>
          <a:blip r:embed="rId2"/>
          <a:srcRect l="-70638" r="23"/>
          <a:stretch>
            <a:fillRect/>
          </a:stretch>
        </p:blipFill>
        <p:spPr>
          <a:xfrm>
            <a:off x="-1704004" y="1969984"/>
            <a:ext cx="5293695" cy="4572000"/>
          </a:xfrm>
        </p:spPr>
      </p:pic>
      <p:sp>
        <p:nvSpPr>
          <p:cNvPr id="3" name="Title 2"/>
          <p:cNvSpPr>
            <a:spLocks noGrp="1"/>
          </p:cNvSpPr>
          <p:nvPr>
            <p:ph type="title"/>
          </p:nvPr>
        </p:nvSpPr>
        <p:spPr>
          <a:xfrm>
            <a:off x="457200" y="152400"/>
            <a:ext cx="8229600" cy="628209"/>
          </a:xfrm>
        </p:spPr>
        <p:txBody>
          <a:bodyPr>
            <a:normAutofit fontScale="90000"/>
          </a:bodyPr>
          <a:lstStyle/>
          <a:p>
            <a:r>
              <a:rPr lang="en-US" dirty="0" smtClean="0"/>
              <a:t> Flesh Shreds</a:t>
            </a:r>
            <a:endParaRPr lang="en-US" dirty="0"/>
          </a:p>
        </p:txBody>
      </p:sp>
      <p:pic>
        <p:nvPicPr>
          <p:cNvPr id="6" name="Picture 5" descr="SA_tattoo_091511_1m.jpg"/>
          <p:cNvPicPr>
            <a:picLocks noChangeAspect="1"/>
          </p:cNvPicPr>
          <p:nvPr/>
        </p:nvPicPr>
        <p:blipFill>
          <a:blip r:embed="rId3"/>
          <a:stretch>
            <a:fillRect/>
          </a:stretch>
        </p:blipFill>
        <p:spPr>
          <a:xfrm rot="5400000" flipH="1">
            <a:off x="5272578" y="3350259"/>
            <a:ext cx="45719" cy="3810000"/>
          </a:xfrm>
          <a:prstGeom prst="rect">
            <a:avLst/>
          </a:prstGeom>
        </p:spPr>
      </p:pic>
      <p:pic>
        <p:nvPicPr>
          <p:cNvPr id="7" name="Picture 6" descr="tumblr_m2qs950j0F1runec1o1_500.jpg"/>
          <p:cNvPicPr>
            <a:picLocks noChangeAspect="1"/>
          </p:cNvPicPr>
          <p:nvPr/>
        </p:nvPicPr>
        <p:blipFill>
          <a:blip r:embed="rId4"/>
          <a:srcRect l="5972" r="15635" b="4608"/>
          <a:stretch>
            <a:fillRect/>
          </a:stretch>
        </p:blipFill>
        <p:spPr>
          <a:xfrm>
            <a:off x="6447191" y="1545634"/>
            <a:ext cx="2850607" cy="4996350"/>
          </a:xfrm>
          <a:prstGeom prst="rect">
            <a:avLst/>
          </a:prstGeom>
        </p:spPr>
      </p:pic>
      <p:pic>
        <p:nvPicPr>
          <p:cNvPr id="8" name="Picture 7" descr="images-4.jpg"/>
          <p:cNvPicPr>
            <a:picLocks noChangeAspect="1"/>
          </p:cNvPicPr>
          <p:nvPr/>
        </p:nvPicPr>
        <p:blipFill>
          <a:blip r:embed="rId5"/>
          <a:srcRect l="14205" r="19143"/>
          <a:stretch>
            <a:fillRect/>
          </a:stretch>
        </p:blipFill>
        <p:spPr>
          <a:xfrm>
            <a:off x="3857672" y="152400"/>
            <a:ext cx="2192403" cy="2463800"/>
          </a:xfrm>
          <a:prstGeom prst="rect">
            <a:avLst/>
          </a:prstGeom>
        </p:spPr>
      </p:pic>
      <p:pic>
        <p:nvPicPr>
          <p:cNvPr id="9" name="Picture 8" descr="images-2.jpg"/>
          <p:cNvPicPr>
            <a:picLocks noChangeAspect="1"/>
          </p:cNvPicPr>
          <p:nvPr/>
        </p:nvPicPr>
        <p:blipFill>
          <a:blip r:embed="rId6"/>
          <a:srcRect l="28245" r="26894"/>
          <a:stretch>
            <a:fillRect/>
          </a:stretch>
        </p:blipFill>
        <p:spPr>
          <a:xfrm>
            <a:off x="4157180" y="2616200"/>
            <a:ext cx="1892895" cy="392578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“Every group bound together by common interests and purposes, whether educated or uneducated, rural or urban, possesses a body of traditions which may be called its folklore.  Into these traditions enter many elements, individual, popular, and even “literary,” but </a:t>
            </a:r>
            <a:r>
              <a:rPr lang="en-US" dirty="0" smtClean="0">
                <a:solidFill>
                  <a:srgbClr val="990000"/>
                </a:solidFill>
              </a:rPr>
              <a:t>all are absorbed and assimilated through repetition and variation into a pattern which has value and continuity for the group as a whole</a:t>
            </a:r>
            <a:r>
              <a:rPr lang="en-US" dirty="0" smtClean="0"/>
              <a:t>.” (</a:t>
            </a:r>
            <a:r>
              <a:rPr lang="en-US" i="1" dirty="0" smtClean="0"/>
              <a:t>Manual for Folklore Studies</a:t>
            </a:r>
            <a:r>
              <a:rPr lang="en-US" dirty="0" smtClean="0"/>
              <a:t>, 1938)</a:t>
            </a:r>
            <a:endParaRPr lang="en-US" dirty="0"/>
          </a:p>
        </p:txBody>
      </p:sp>
      <p:sp>
        <p:nvSpPr>
          <p:cNvPr id="3" name="Title 2"/>
          <p:cNvSpPr>
            <a:spLocks noGrp="1"/>
          </p:cNvSpPr>
          <p:nvPr>
            <p:ph type="title"/>
          </p:nvPr>
        </p:nvSpPr>
        <p:spPr/>
        <p:txBody>
          <a:bodyPr/>
          <a:lstStyle/>
          <a:p>
            <a:r>
              <a:rPr lang="en-US" dirty="0" smtClean="0">
                <a:ln w="3200">
                  <a:solidFill>
                    <a:srgbClr val="990000"/>
                  </a:solidFill>
                  <a:prstDash val="solid"/>
                  <a:round/>
                </a:ln>
                <a:solidFill>
                  <a:schemeClr val="accent1"/>
                </a:solidFill>
              </a:rPr>
              <a:t>Ben</a:t>
            </a:r>
            <a:r>
              <a:rPr lang="en-US" dirty="0" smtClean="0">
                <a:solidFill>
                  <a:schemeClr val="accent1"/>
                </a:solidFill>
              </a:rPr>
              <a:t> </a:t>
            </a:r>
            <a:r>
              <a:rPr lang="en-US" dirty="0" err="1" smtClean="0">
                <a:ln w="3200">
                  <a:solidFill>
                    <a:srgbClr val="990000"/>
                  </a:solidFill>
                  <a:prstDash val="solid"/>
                  <a:round/>
                </a:ln>
                <a:solidFill>
                  <a:srgbClr val="990000"/>
                </a:solidFill>
              </a:rPr>
              <a:t>Botkin’s</a:t>
            </a:r>
            <a:r>
              <a:rPr lang="en-US" dirty="0" smtClean="0">
                <a:solidFill>
                  <a:schemeClr val="accent1"/>
                </a:solidFill>
              </a:rPr>
              <a:t> </a:t>
            </a:r>
            <a:r>
              <a:rPr lang="en-US" dirty="0" smtClean="0">
                <a:ln w="3200">
                  <a:solidFill>
                    <a:srgbClr val="990000"/>
                  </a:solidFill>
                  <a:prstDash val="solid"/>
                  <a:round/>
                </a:ln>
                <a:solidFill>
                  <a:schemeClr val="accent1"/>
                </a:solidFill>
              </a:rPr>
              <a:t>description of folklore</a:t>
            </a:r>
            <a:endParaRPr lang="en-US" dirty="0">
              <a:ln w="3200">
                <a:solidFill>
                  <a:srgbClr val="990000"/>
                </a:solidFill>
                <a:prstDash val="solid"/>
                <a:round/>
              </a:ln>
              <a:solidFill>
                <a:schemeClr val="accent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sz="3027" b="1" dirty="0" smtClean="0"/>
              <a:t>Speech</a:t>
            </a:r>
            <a:r>
              <a:rPr lang="en-US" dirty="0" smtClean="0"/>
              <a:t>: slang, jokes, sayings, nicknames</a:t>
            </a:r>
          </a:p>
          <a:p>
            <a:r>
              <a:rPr lang="en-US" sz="3027" b="1" dirty="0" smtClean="0"/>
              <a:t>Narrative</a:t>
            </a:r>
            <a:r>
              <a:rPr lang="en-US" dirty="0" smtClean="0"/>
              <a:t>:  legends, urban legends, fairy tales, folk tales, </a:t>
            </a:r>
            <a:r>
              <a:rPr lang="en-US" dirty="0" smtClean="0">
                <a:solidFill>
                  <a:srgbClr val="FF0000"/>
                </a:solidFill>
              </a:rPr>
              <a:t>personal experience narratives </a:t>
            </a:r>
            <a:r>
              <a:rPr lang="en-US" dirty="0" smtClean="0"/>
              <a:t>(which, hopefully, you’ll be collecting in the interview that you’ll be doing)</a:t>
            </a:r>
          </a:p>
          <a:p>
            <a:r>
              <a:rPr lang="en-US" sz="3027" b="1" dirty="0" smtClean="0"/>
              <a:t>Music</a:t>
            </a:r>
            <a:r>
              <a:rPr lang="en-US" b="1" dirty="0" smtClean="0"/>
              <a:t>:</a:t>
            </a:r>
            <a:r>
              <a:rPr lang="en-US" dirty="0" smtClean="0"/>
              <a:t> traditional tunes as well as a group’s adaptation of popular tunes</a:t>
            </a:r>
          </a:p>
          <a:p>
            <a:r>
              <a:rPr lang="en-US" sz="3027" b="1" dirty="0" smtClean="0"/>
              <a:t>Expressions of Belief</a:t>
            </a:r>
            <a:r>
              <a:rPr lang="en-US" dirty="0" smtClean="0"/>
              <a:t>: superstitions, home altars</a:t>
            </a:r>
          </a:p>
          <a:p>
            <a:r>
              <a:rPr lang="en-US" sz="3027" b="1" dirty="0" smtClean="0"/>
              <a:t>Ritual</a:t>
            </a:r>
            <a:r>
              <a:rPr lang="en-US" b="1" dirty="0" smtClean="0"/>
              <a:t>:</a:t>
            </a:r>
            <a:r>
              <a:rPr lang="en-US" dirty="0" smtClean="0"/>
              <a:t> holiday dinners, initiation rites, funerals weddings, </a:t>
            </a:r>
            <a:r>
              <a:rPr lang="en-US" dirty="0" err="1" smtClean="0"/>
              <a:t>quinceaneras</a:t>
            </a:r>
            <a:r>
              <a:rPr lang="en-US" dirty="0" smtClean="0"/>
              <a:t>, bar (or bat) mitzvahs, New Year’s celebrations</a:t>
            </a:r>
          </a:p>
          <a:p>
            <a:r>
              <a:rPr lang="en-US" sz="3027" b="1" dirty="0" smtClean="0"/>
              <a:t>Material Culture</a:t>
            </a:r>
            <a:r>
              <a:rPr lang="en-US" dirty="0" smtClean="0"/>
              <a:t>: functional or decorative objects or their modification</a:t>
            </a:r>
            <a:endParaRPr lang="en-US" dirty="0"/>
          </a:p>
        </p:txBody>
      </p:sp>
      <p:sp>
        <p:nvSpPr>
          <p:cNvPr id="3" name="Title 2"/>
          <p:cNvSpPr>
            <a:spLocks noGrp="1"/>
          </p:cNvSpPr>
          <p:nvPr>
            <p:ph type="title"/>
          </p:nvPr>
        </p:nvSpPr>
        <p:spPr/>
        <p:txBody>
          <a:bodyPr/>
          <a:lstStyle/>
          <a:p>
            <a:r>
              <a:rPr lang="en-US" dirty="0" smtClean="0"/>
              <a:t>Categories of Folklore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MeatAroundTheCorner2_WEB[1].jpg"/>
          <p:cNvPicPr>
            <a:picLocks noGrp="1" noChangeAspect="1"/>
          </p:cNvPicPr>
          <p:nvPr>
            <p:ph idx="1"/>
          </p:nvPr>
        </p:nvPicPr>
        <p:blipFill>
          <a:blip r:embed="rId2"/>
          <a:srcRect l="-23080" r="-23080"/>
          <a:stretch>
            <a:fillRect/>
          </a:stretch>
        </p:blipFill>
        <p:spPr/>
      </p:pic>
      <p:sp>
        <p:nvSpPr>
          <p:cNvPr id="3" name="Title 2"/>
          <p:cNvSpPr>
            <a:spLocks noGrp="1"/>
          </p:cNvSpPr>
          <p:nvPr>
            <p:ph type="title"/>
          </p:nvPr>
        </p:nvSpPr>
        <p:spPr>
          <a:xfrm>
            <a:off x="457200" y="152400"/>
            <a:ext cx="8229600" cy="709765"/>
          </a:xfrm>
        </p:spPr>
        <p:txBody>
          <a:bodyPr>
            <a:normAutofit fontScale="90000"/>
          </a:bodyPr>
          <a:lstStyle/>
          <a:p>
            <a:r>
              <a:rPr lang="en-US" dirty="0" smtClean="0"/>
              <a:t>Material Culture: Nose </a:t>
            </a:r>
            <a:r>
              <a:rPr lang="en-US" dirty="0" smtClean="0"/>
              <a:t>Art</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armoured_charmer_3.jpg"/>
          <p:cNvPicPr>
            <a:picLocks noGrp="1" noChangeAspect="1"/>
          </p:cNvPicPr>
          <p:nvPr>
            <p:ph idx="1"/>
          </p:nvPr>
        </p:nvPicPr>
        <p:blipFill>
          <a:blip r:embed="rId2"/>
          <a:srcRect l="3457" t="7694" r="961"/>
          <a:stretch>
            <a:fillRect/>
          </a:stretch>
        </p:blipFill>
        <p:spPr>
          <a:xfrm>
            <a:off x="2339163" y="152400"/>
            <a:ext cx="6804837" cy="4220208"/>
          </a:xfrm>
        </p:spPr>
      </p:pic>
      <p:sp>
        <p:nvSpPr>
          <p:cNvPr id="3" name="Title 2"/>
          <p:cNvSpPr>
            <a:spLocks noGrp="1"/>
          </p:cNvSpPr>
          <p:nvPr>
            <p:ph type="title"/>
          </p:nvPr>
        </p:nvSpPr>
        <p:spPr/>
        <p:txBody>
          <a:bodyPr/>
          <a:lstStyle/>
          <a:p>
            <a:endParaRPr lang="en-US" dirty="0"/>
          </a:p>
        </p:txBody>
      </p:sp>
      <p:pic>
        <p:nvPicPr>
          <p:cNvPr id="5" name="Picture 4" descr="buster.jpg"/>
          <p:cNvPicPr>
            <a:picLocks noChangeAspect="1"/>
          </p:cNvPicPr>
          <p:nvPr/>
        </p:nvPicPr>
        <p:blipFill>
          <a:blip r:embed="rId3"/>
          <a:srcRect l="14516" t="12137" r="10433" b="7057"/>
          <a:stretch>
            <a:fillRect/>
          </a:stretch>
        </p:blipFill>
        <p:spPr>
          <a:xfrm>
            <a:off x="457200" y="2481638"/>
            <a:ext cx="4765716" cy="39613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Ace Maker Nose Art on Heritage Foundation T-33.preview.jpg"/>
          <p:cNvPicPr>
            <a:picLocks noGrp="1" noChangeAspect="1"/>
          </p:cNvPicPr>
          <p:nvPr>
            <p:ph idx="1"/>
          </p:nvPr>
        </p:nvPicPr>
        <p:blipFill>
          <a:blip r:embed="rId2"/>
          <a:srcRect l="24958" r="3757"/>
          <a:stretch>
            <a:fillRect/>
          </a:stretch>
        </p:blipFill>
        <p:spPr>
          <a:xfrm>
            <a:off x="4762500" y="0"/>
            <a:ext cx="4381500" cy="3798884"/>
          </a:xfrm>
        </p:spPr>
      </p:pic>
      <p:sp>
        <p:nvSpPr>
          <p:cNvPr id="3" name="Title 2"/>
          <p:cNvSpPr>
            <a:spLocks noGrp="1"/>
          </p:cNvSpPr>
          <p:nvPr>
            <p:ph type="title"/>
          </p:nvPr>
        </p:nvSpPr>
        <p:spPr/>
        <p:txBody>
          <a:bodyPr/>
          <a:lstStyle/>
          <a:p>
            <a:endParaRPr lang="en-US" dirty="0"/>
          </a:p>
        </p:txBody>
      </p:sp>
      <p:pic>
        <p:nvPicPr>
          <p:cNvPr id="5" name="Picture 4" descr="RAF-Tornado-mission-marks-from-Iraq-photo-1.jpg"/>
          <p:cNvPicPr>
            <a:picLocks noChangeAspect="1"/>
          </p:cNvPicPr>
          <p:nvPr/>
        </p:nvPicPr>
        <p:blipFill>
          <a:blip r:embed="rId3"/>
          <a:srcRect r="7427"/>
          <a:stretch>
            <a:fillRect/>
          </a:stretch>
        </p:blipFill>
        <p:spPr>
          <a:xfrm>
            <a:off x="0" y="0"/>
            <a:ext cx="4408768" cy="3171825"/>
          </a:xfrm>
          <a:prstGeom prst="rect">
            <a:avLst/>
          </a:prstGeom>
        </p:spPr>
      </p:pic>
      <p:sp>
        <p:nvSpPr>
          <p:cNvPr id="7" name="TextBox 6"/>
          <p:cNvSpPr txBox="1"/>
          <p:nvPr/>
        </p:nvSpPr>
        <p:spPr>
          <a:xfrm>
            <a:off x="1174074" y="152400"/>
            <a:ext cx="754762" cy="369332"/>
          </a:xfrm>
          <a:prstGeom prst="rect">
            <a:avLst/>
          </a:prstGeom>
          <a:noFill/>
        </p:spPr>
        <p:txBody>
          <a:bodyPr wrap="square" rtlCol="0">
            <a:spAutoFit/>
          </a:bodyPr>
          <a:lstStyle/>
          <a:p>
            <a:r>
              <a:rPr lang="en-US" dirty="0" smtClean="0"/>
              <a:t>RAF </a:t>
            </a:r>
            <a:endParaRPr lang="en-US" dirty="0"/>
          </a:p>
        </p:txBody>
      </p:sp>
      <p:pic>
        <p:nvPicPr>
          <p:cNvPr id="8" name="Picture 7" descr="fartpants.jpg"/>
          <p:cNvPicPr>
            <a:picLocks noChangeAspect="1"/>
          </p:cNvPicPr>
          <p:nvPr/>
        </p:nvPicPr>
        <p:blipFill>
          <a:blip r:embed="rId4"/>
          <a:srcRect r="18799" b="8601"/>
          <a:stretch>
            <a:fillRect/>
          </a:stretch>
        </p:blipFill>
        <p:spPr>
          <a:xfrm>
            <a:off x="0" y="3415903"/>
            <a:ext cx="4061338" cy="3442097"/>
          </a:xfrm>
          <a:prstGeom prst="rect">
            <a:avLst/>
          </a:prstGeom>
        </p:spPr>
      </p:pic>
      <p:sp>
        <p:nvSpPr>
          <p:cNvPr id="9" name="TextBox 8"/>
          <p:cNvSpPr txBox="1"/>
          <p:nvPr/>
        </p:nvSpPr>
        <p:spPr>
          <a:xfrm flipH="1">
            <a:off x="641866" y="6206497"/>
            <a:ext cx="747854" cy="369332"/>
          </a:xfrm>
          <a:prstGeom prst="rect">
            <a:avLst/>
          </a:prstGeom>
          <a:noFill/>
        </p:spPr>
        <p:txBody>
          <a:bodyPr wrap="square" rtlCol="0">
            <a:spAutoFit/>
          </a:bodyPr>
          <a:lstStyle/>
          <a:p>
            <a:r>
              <a:rPr lang="en-US" dirty="0" smtClean="0"/>
              <a:t>RAF</a:t>
            </a:r>
            <a:endParaRPr lang="en-US" dirty="0"/>
          </a:p>
        </p:txBody>
      </p:sp>
      <p:pic>
        <p:nvPicPr>
          <p:cNvPr id="11" name="Picture 10" descr="sadman.jpg"/>
          <p:cNvPicPr>
            <a:picLocks noChangeAspect="1"/>
          </p:cNvPicPr>
          <p:nvPr/>
        </p:nvPicPr>
        <p:blipFill>
          <a:blip r:embed="rId5"/>
          <a:srcRect t="9093"/>
          <a:stretch>
            <a:fillRect/>
          </a:stretch>
        </p:blipFill>
        <p:spPr>
          <a:xfrm>
            <a:off x="4237735" y="3798884"/>
            <a:ext cx="4762500" cy="2892072"/>
          </a:xfrm>
          <a:prstGeom prst="rect">
            <a:avLst/>
          </a:prstGeom>
        </p:spPr>
      </p:pic>
      <p:sp>
        <p:nvSpPr>
          <p:cNvPr id="12" name="TextBox 11"/>
          <p:cNvSpPr txBox="1"/>
          <p:nvPr/>
        </p:nvSpPr>
        <p:spPr>
          <a:xfrm flipH="1">
            <a:off x="7559599" y="5643360"/>
            <a:ext cx="874564" cy="369332"/>
          </a:xfrm>
          <a:prstGeom prst="rect">
            <a:avLst/>
          </a:prstGeom>
          <a:noFill/>
        </p:spPr>
        <p:txBody>
          <a:bodyPr wrap="square" rtlCol="0">
            <a:spAutoFit/>
          </a:bodyPr>
          <a:lstStyle/>
          <a:p>
            <a:r>
              <a:rPr lang="en-US" dirty="0" smtClean="0"/>
              <a:t>RAF</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aper">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Paper.thmx</Template>
  <TotalTime>10685</TotalTime>
  <Words>840</Words>
  <Application>Microsoft Macintosh PowerPoint</Application>
  <PresentationFormat>On-screen Show (4:3)</PresentationFormat>
  <Paragraphs>108</Paragraphs>
  <Slides>44</Slides>
  <Notes>0</Notes>
  <HiddenSlides>0</HiddenSlides>
  <MMClips>0</MMClips>
  <ScaleCrop>false</ScaleCrop>
  <HeadingPairs>
    <vt:vector size="4" baseType="variant">
      <vt:variant>
        <vt:lpstr>Design Template</vt:lpstr>
      </vt:variant>
      <vt:variant>
        <vt:i4>1</vt:i4>
      </vt:variant>
      <vt:variant>
        <vt:lpstr>Slide Titles</vt:lpstr>
      </vt:variant>
      <vt:variant>
        <vt:i4>44</vt:i4>
      </vt:variant>
    </vt:vector>
  </HeadingPairs>
  <TitlesOfParts>
    <vt:vector size="45" baseType="lpstr">
      <vt:lpstr>Paper</vt:lpstr>
      <vt:lpstr>Military Culture</vt:lpstr>
      <vt:lpstr>Carol Burke</vt:lpstr>
      <vt:lpstr>These closely related fields share a concern for group and an interest in the common exchanges and practices that function like a centripetal force to hold the group together.</vt:lpstr>
      <vt:lpstr>Popular misconceptions about folklore</vt:lpstr>
      <vt:lpstr>Ben Botkin’s description of folklore</vt:lpstr>
      <vt:lpstr>Categories of Folklore</vt:lpstr>
      <vt:lpstr>Material Culture: Nose Art</vt:lpstr>
      <vt:lpstr>Slide 8</vt:lpstr>
      <vt:lpstr>Slide 9</vt:lpstr>
      <vt:lpstr>Nose art</vt:lpstr>
      <vt:lpstr>Clifford Geertz</vt:lpstr>
      <vt:lpstr>Underground tunnels</vt:lpstr>
      <vt:lpstr>Aldrich Park</vt:lpstr>
      <vt:lpstr>Slide 14</vt:lpstr>
      <vt:lpstr>Slide 15</vt:lpstr>
      <vt:lpstr>High-and-tight</vt:lpstr>
      <vt:lpstr>Proper grooming standards</vt:lpstr>
      <vt:lpstr>Slide 18</vt:lpstr>
      <vt:lpstr>SPEECH</vt:lpstr>
      <vt:lpstr>Slide 20</vt:lpstr>
      <vt:lpstr>Slide 21</vt:lpstr>
      <vt:lpstr>The Madhouse</vt:lpstr>
      <vt:lpstr>The Function of Military Folk Speech</vt:lpstr>
      <vt:lpstr>Leonard Lawrence (aka Pyle)</vt:lpstr>
      <vt:lpstr>“Gomer Pyle USMC” (1964-69)</vt:lpstr>
      <vt:lpstr>Slide 26</vt:lpstr>
      <vt:lpstr>Liberty Cuffs</vt:lpstr>
      <vt:lpstr>Slide 28</vt:lpstr>
      <vt:lpstr>Slide 29</vt:lpstr>
      <vt:lpstr>“the death card”</vt:lpstr>
      <vt:lpstr>Short-timer Calendars</vt:lpstr>
      <vt:lpstr>Slide 32</vt:lpstr>
      <vt:lpstr>Slide 33</vt:lpstr>
      <vt:lpstr>The short timer</vt:lpstr>
      <vt:lpstr>Short timers</vt:lpstr>
      <vt:lpstr>Vietnam War Facts</vt:lpstr>
      <vt:lpstr>What to look for in the film?</vt:lpstr>
      <vt:lpstr>Military Tattoos</vt:lpstr>
      <vt:lpstr>Brotherhood Tattoos</vt:lpstr>
      <vt:lpstr>Ironic Tattoos</vt:lpstr>
      <vt:lpstr>Memorial Tattoos</vt:lpstr>
      <vt:lpstr>Meat Tags</vt:lpstr>
      <vt:lpstr>Flesh Shreds</vt:lpstr>
      <vt:lpstr> Flesh Shreds</vt:lpstr>
    </vt:vector>
  </TitlesOfParts>
  <Company>UC Irvine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Brian Thill</dc:creator>
  <cp:lastModifiedBy>Brian Thill</cp:lastModifiedBy>
  <cp:revision>27</cp:revision>
  <dcterms:created xsi:type="dcterms:W3CDTF">2014-03-29T22:15:37Z</dcterms:created>
  <dcterms:modified xsi:type="dcterms:W3CDTF">2014-03-30T05:40:29Z</dcterms:modified>
</cp:coreProperties>
</file>